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94" r:id="rId2"/>
    <p:sldId id="477" r:id="rId3"/>
    <p:sldId id="489" r:id="rId4"/>
    <p:sldId id="479" r:id="rId5"/>
    <p:sldId id="490" r:id="rId6"/>
    <p:sldId id="491" r:id="rId7"/>
    <p:sldId id="492" r:id="rId8"/>
    <p:sldId id="493" r:id="rId9"/>
    <p:sldId id="393" r:id="rId10"/>
  </p:sldIdLst>
  <p:sldSz cx="12192000" cy="6858000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ryo Ariyanto Nugroho" initials="SAN" lastIdx="1" clrIdx="0">
    <p:extLst>
      <p:ext uri="{19B8F6BF-5375-455C-9EA6-DF929625EA0E}">
        <p15:presenceInfo xmlns:p15="http://schemas.microsoft.com/office/powerpoint/2012/main" userId="S-1-5-21-1645522239-823518204-682003330-17898" providerId="AD"/>
      </p:ext>
    </p:extLst>
  </p:cmAuthor>
  <p:cmAuthor id="2" name="AMFSED_SO" initials="JBS" lastIdx="1" clrIdx="1">
    <p:extLst>
      <p:ext uri="{19B8F6BF-5375-455C-9EA6-DF929625EA0E}">
        <p15:presenceInfo xmlns:p15="http://schemas.microsoft.com/office/powerpoint/2012/main" userId="AMFSED_S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0000"/>
    <a:srgbClr val="FF6161"/>
    <a:srgbClr val="FF7D7D"/>
    <a:srgbClr val="FF7575"/>
    <a:srgbClr val="C00000"/>
    <a:srgbClr val="FF8181"/>
    <a:srgbClr val="FFC5C5"/>
    <a:srgbClr val="E60000"/>
    <a:srgbClr val="AF8181"/>
    <a:srgbClr val="CE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59" autoAdjust="0"/>
    <p:restoredTop sz="66172" autoAdjust="0"/>
  </p:normalViewPr>
  <p:slideViewPr>
    <p:cSldViewPr snapToGrid="0">
      <p:cViewPr varScale="1">
        <p:scale>
          <a:sx n="44" d="100"/>
          <a:sy n="44" d="100"/>
        </p:scale>
        <p:origin x="204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10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6B861-19A9-45A5-8BE6-9522C8A8BFC8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CD0DD-7A38-4A13-B525-A7381CFEA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979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BC43F-1D3D-47A6-B6CA-917314BA3498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31C3D-A55E-4A49-91EA-5D24C652C9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93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31C3D-A55E-4A49-91EA-5D24C652C9F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256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endParaRPr lang="en-US" sz="1000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F68BCC-6714-4C94-B7B5-1C059DD3948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37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331C3D-A55E-4A49-91EA-5D24C652C9F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0986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endParaRPr lang="en-US" sz="1000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F68BCC-6714-4C94-B7B5-1C059DD3948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91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endParaRPr lang="en-US" sz="1000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F68BCC-6714-4C94-B7B5-1C059DD3948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90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endParaRPr lang="en-US" sz="1000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F68BCC-6714-4C94-B7B5-1C059DD3948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153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31C3D-A55E-4A49-91EA-5D24C652C9F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548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ogo_Asean_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568" y="14659"/>
            <a:ext cx="993277" cy="984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51A1-6ACC-4400-BD81-8A70FBC2EE4E}" type="datetime1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755A-E7BB-4D54-8749-1531A34F8D69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1" y="330081"/>
            <a:ext cx="5577840" cy="0"/>
          </a:xfrm>
          <a:prstGeom prst="line">
            <a:avLst/>
          </a:prstGeom>
          <a:ln w="7620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856" y="468347"/>
            <a:ext cx="5522976" cy="0"/>
          </a:xfrm>
          <a:prstGeom prst="line">
            <a:avLst/>
          </a:prstGeom>
          <a:ln w="76200">
            <a:solidFill>
              <a:srgbClr val="F0EA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-14225" y="610488"/>
            <a:ext cx="5541264" cy="0"/>
          </a:xfrm>
          <a:prstGeom prst="line">
            <a:avLst/>
          </a:prstGeom>
          <a:ln w="762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6441261" y="330081"/>
            <a:ext cx="5760720" cy="0"/>
          </a:xfrm>
          <a:prstGeom prst="line">
            <a:avLst/>
          </a:prstGeom>
          <a:ln w="7620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6469625" y="610488"/>
            <a:ext cx="5724144" cy="0"/>
          </a:xfrm>
          <a:prstGeom prst="line">
            <a:avLst/>
          </a:prstGeom>
          <a:ln w="762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487289" y="468347"/>
            <a:ext cx="5705856" cy="0"/>
          </a:xfrm>
          <a:prstGeom prst="line">
            <a:avLst/>
          </a:prstGeom>
          <a:ln w="76200">
            <a:solidFill>
              <a:srgbClr val="F0EA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633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5CB1-D8CD-41E0-A5AE-0D5DAF10B3B4}" type="datetime1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755A-E7BB-4D54-8749-1531A34F8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456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0B94-FCEC-43A8-AB46-F43CE1D693E3}" type="datetime1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755A-E7BB-4D54-8749-1531A34F8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85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_Asean_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0461" y="1"/>
            <a:ext cx="838561" cy="831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717" y="43359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33B8-5AB1-4B2F-A34B-5A5D42739C64}" type="datetime1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755A-E7BB-4D54-8749-1531A34F8D69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1" y="231820"/>
            <a:ext cx="11338560" cy="0"/>
          </a:xfrm>
          <a:prstGeom prst="line">
            <a:avLst/>
          </a:prstGeom>
          <a:ln w="28575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-1" y="332704"/>
            <a:ext cx="11292840" cy="0"/>
          </a:xfrm>
          <a:prstGeom prst="line">
            <a:avLst/>
          </a:prstGeom>
          <a:ln w="28575">
            <a:solidFill>
              <a:srgbClr val="EBE6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-2149" y="446467"/>
            <a:ext cx="11283696" cy="0"/>
          </a:xfrm>
          <a:prstGeom prst="line">
            <a:avLst/>
          </a:prstGeom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26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4A65-3C75-402F-ACBB-55F13860AEFC}" type="datetime1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755A-E7BB-4D54-8749-1531A34F8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715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61941-2741-4120-9CFA-718BCCF0EF57}" type="datetime1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755A-E7BB-4D54-8749-1531A34F8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47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07FF3-42C3-44E8-95DF-1F00C4868AF0}" type="datetime1">
              <a:rPr lang="en-GB" smtClean="0"/>
              <a:t>20/11/2020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755A-E7BB-4D54-8749-1531A34F8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236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79676-437D-4882-A5FF-02B6045C27BC}" type="datetime1">
              <a:rPr lang="en-GB" smtClean="0"/>
              <a:t>20/11/2020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755A-E7BB-4D54-8749-1531A34F8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44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AA879-642B-4BCD-A7DC-E9494E81FFE1}" type="datetime1">
              <a:rPr lang="en-GB" smtClean="0"/>
              <a:t>20/11/2020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755A-E7BB-4D54-8749-1531A34F8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472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EF6F-920E-4915-9977-343E19190D03}" type="datetime1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755A-E7BB-4D54-8749-1531A34F8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30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19585-7C3F-4E3E-8BF6-BBD73E6AF4A5}" type="datetime1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755A-E7BB-4D54-8749-1531A34F8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849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62B54-C845-408A-A849-0D5D29F37E1A}" type="datetime1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7755A-E7BB-4D54-8749-1531A34F8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40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755A-E7BB-4D54-8749-1531A34F8D69}" type="slidenum">
              <a:rPr lang="en-GB" smtClean="0"/>
              <a:t>1</a:t>
            </a:fld>
            <a:endParaRPr lang="en-GB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70951" y="667707"/>
            <a:ext cx="8856984" cy="24596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marR="0" indent="0" algn="l" defTabSz="914127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kern="1200" baseline="0">
                <a:solidFill>
                  <a:srgbClr val="164D73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>
              <a:spcAft>
                <a:spcPts val="1200"/>
              </a:spcAft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aco"/>
              </a:rPr>
              <a:t>AGENDA ITEM : 6</a:t>
            </a:r>
          </a:p>
          <a:p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aco"/>
              </a:rPr>
              <a:t>UPDATES ON THE ASEAN ECONOMIC COMMUNITY (AEC) BLUEPRINT 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148129"/>
            <a:ext cx="7482840" cy="45719"/>
          </a:xfrm>
          <a:prstGeom prst="rect">
            <a:avLst/>
          </a:prstGeom>
          <a:solidFill>
            <a:srgbClr val="FF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  <a:sym typeface="Monaco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587388" y="4043835"/>
            <a:ext cx="11017224" cy="1087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Monaco"/>
              </a:rPr>
              <a:t>67</a:t>
            </a:r>
            <a:r>
              <a:rPr lang="en-US" baseline="30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Monaco"/>
              </a:rPr>
              <a:t>th</a:t>
            </a:r>
            <a:r>
              <a:rPr lang="en-US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Monaco"/>
              </a:rPr>
              <a:t> WC-FSL Meeting</a:t>
            </a:r>
          </a:p>
          <a:p>
            <a:pPr algn="ctr"/>
            <a:r>
              <a:rPr lang="en-GB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Ebrima" panose="02000000000000000000" pitchFamily="2" charset="0"/>
                <a:cs typeface="Ebrima" panose="02000000000000000000" pitchFamily="2" charset="0"/>
                <a:sym typeface="Monaco"/>
              </a:rPr>
              <a:t>2020</a:t>
            </a:r>
          </a:p>
          <a:p>
            <a:pPr algn="ctr"/>
            <a:endParaRPr lang="ru-RU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ea typeface="Ebrima" panose="02000000000000000000" pitchFamily="2" charset="0"/>
              <a:cs typeface="Ebrima" panose="02000000000000000000" pitchFamily="2" charset="0"/>
              <a:sym typeface="Monaco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6AF1D0BF-CA0D-6A41-A2D4-A7CD2F412C78}"/>
              </a:ext>
            </a:extLst>
          </p:cNvPr>
          <p:cNvSpPr txBox="1">
            <a:spLocks/>
          </p:cNvSpPr>
          <p:nvPr/>
        </p:nvSpPr>
        <p:spPr>
          <a:xfrm>
            <a:off x="1184461" y="5671744"/>
            <a:ext cx="11017224" cy="816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i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Monaco"/>
              </a:rPr>
              <a:t>Finance Integration Division</a:t>
            </a:r>
          </a:p>
          <a:p>
            <a:pPr algn="r"/>
            <a:r>
              <a:rPr lang="en-US" sz="2000" i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Monaco"/>
              </a:rPr>
              <a:t>ASEAN Secretariat</a:t>
            </a:r>
            <a:endParaRPr lang="en-GB" sz="2000" i="1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ea typeface="Ebrima" panose="02000000000000000000" pitchFamily="2" charset="0"/>
              <a:cs typeface="Ebrima" panose="02000000000000000000" pitchFamily="2" charset="0"/>
              <a:sym typeface="Monaco"/>
            </a:endParaRPr>
          </a:p>
          <a:p>
            <a:pPr algn="ctr"/>
            <a:endParaRPr lang="ru-RU" sz="20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ea typeface="Ebrima" panose="02000000000000000000" pitchFamily="2" charset="0"/>
              <a:cs typeface="Ebrima" panose="02000000000000000000" pitchFamily="2" charset="0"/>
              <a:sym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1375810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3514"/>
            <a:ext cx="10631557" cy="495453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275C9D"/>
              </a:buClr>
            </a:pPr>
            <a:endParaRPr lang="en-US" b="0" u="none" dirty="0"/>
          </a:p>
          <a:p>
            <a:pPr marL="241093" indent="-241093" algn="just">
              <a:spcBef>
                <a:spcPts val="0"/>
              </a:spcBef>
              <a:buClr>
                <a:srgbClr val="275C9D"/>
              </a:buClr>
              <a:buFont typeface="Wingdings" panose="05000000000000000000" pitchFamily="2" charset="2"/>
              <a:buChar char="Ø"/>
            </a:pPr>
            <a:r>
              <a:rPr lang="en-US" b="0" u="none" dirty="0"/>
              <a:t> Under the theme  “Cohesive and Responsive”, </a:t>
            </a:r>
            <a:r>
              <a:rPr lang="en-US" u="none" dirty="0"/>
              <a:t>13 PEDs are pursued </a:t>
            </a:r>
            <a:r>
              <a:rPr lang="en-US" b="0" u="none" dirty="0"/>
              <a:t>under 3 main priorities:</a:t>
            </a:r>
          </a:p>
          <a:p>
            <a:pPr marL="971550" lvl="1" indent="-514350" algn="just">
              <a:spcBef>
                <a:spcPts val="0"/>
              </a:spcBef>
              <a:buClr>
                <a:srgbClr val="275C9D"/>
              </a:buClr>
              <a:buFont typeface="+mj-lt"/>
              <a:buAutoNum type="alphaLcPeriod"/>
            </a:pPr>
            <a:r>
              <a:rPr lang="en-US" sz="2600" b="0" u="none" dirty="0"/>
              <a:t>Promoting intra-ASEAN economic integration and connectivity;</a:t>
            </a:r>
          </a:p>
          <a:p>
            <a:pPr marL="971550" lvl="1" indent="-514350" algn="just">
              <a:spcBef>
                <a:spcPts val="0"/>
              </a:spcBef>
              <a:buClr>
                <a:srgbClr val="275C9D"/>
              </a:buClr>
              <a:buFont typeface="+mj-lt"/>
              <a:buAutoNum type="alphaLcPeriod"/>
            </a:pPr>
            <a:r>
              <a:rPr lang="en-US" sz="2600" b="0" u="none" dirty="0"/>
              <a:t>Deepening ASEAN engagement with global community; and</a:t>
            </a:r>
          </a:p>
          <a:p>
            <a:pPr marL="971550" lvl="1" indent="-514350" algn="just">
              <a:spcBef>
                <a:spcPts val="0"/>
              </a:spcBef>
              <a:buClr>
                <a:srgbClr val="275C9D"/>
              </a:buClr>
              <a:buFont typeface="+mj-lt"/>
              <a:buAutoNum type="alphaLcPeriod"/>
            </a:pPr>
            <a:r>
              <a:rPr lang="en-US" sz="2600" b="0" u="none" dirty="0"/>
              <a:t>Enhancing responsive and institutional capacity of ASEAN.</a:t>
            </a:r>
          </a:p>
          <a:p>
            <a:pPr marL="241093" indent="-241093">
              <a:spcBef>
                <a:spcPts val="0"/>
              </a:spcBef>
              <a:buClr>
                <a:srgbClr val="275C9D"/>
              </a:buClr>
              <a:buFont typeface="Wingdings" panose="05000000000000000000" pitchFamily="2" charset="2"/>
              <a:buChar char="Ø"/>
            </a:pPr>
            <a:endParaRPr lang="en-US" b="0" u="none" dirty="0"/>
          </a:p>
          <a:p>
            <a:pPr marL="321457" indent="-321457">
              <a:spcBef>
                <a:spcPts val="0"/>
              </a:spcBef>
              <a:buClr>
                <a:srgbClr val="275C9D"/>
              </a:buClr>
              <a:buFont typeface="Wingdings" panose="05000000000000000000" pitchFamily="2" charset="2"/>
              <a:buChar char="Ø"/>
            </a:pPr>
            <a:r>
              <a:rPr lang="en-US" b="0" u="none" dirty="0"/>
              <a:t> Two of the 13 PEDs from Finance track are completed:</a:t>
            </a:r>
          </a:p>
          <a:p>
            <a:pPr marL="971550" lvl="1" indent="-514350">
              <a:spcBef>
                <a:spcPts val="0"/>
              </a:spcBef>
              <a:buClr>
                <a:srgbClr val="275C9D"/>
              </a:buClr>
              <a:buFont typeface="+mj-lt"/>
              <a:buAutoNum type="alphaLcPeriod"/>
            </a:pPr>
            <a:r>
              <a:rPr lang="en-US" sz="2600" b="0" u="none" dirty="0">
                <a:solidFill>
                  <a:schemeClr val="tx1"/>
                </a:solidFill>
              </a:rPr>
              <a:t>Promotion of Sustainable Finance in ASEAN (WC-CMD)</a:t>
            </a:r>
          </a:p>
          <a:p>
            <a:pPr marL="971550" lvl="1" indent="-514350">
              <a:spcBef>
                <a:spcPts val="0"/>
              </a:spcBef>
              <a:buClr>
                <a:srgbClr val="275C9D"/>
              </a:buClr>
              <a:buFont typeface="+mj-lt"/>
              <a:buAutoNum type="alphaLcPeriod"/>
            </a:pPr>
            <a:r>
              <a:rPr lang="en-US" sz="2600" b="0" u="none" dirty="0">
                <a:solidFill>
                  <a:schemeClr val="tx1"/>
                </a:solidFill>
              </a:rPr>
              <a:t>Promotion of Regional Payment Connectivity (WC-PSS)</a:t>
            </a:r>
          </a:p>
          <a:p>
            <a:pPr marL="241093" indent="-241093">
              <a:spcBef>
                <a:spcPts val="0"/>
              </a:spcBef>
              <a:buClr>
                <a:srgbClr val="275C9D"/>
              </a:buClr>
              <a:buFont typeface="Wingdings" panose="05000000000000000000" pitchFamily="2" charset="2"/>
              <a:buChar char="Ø"/>
            </a:pPr>
            <a:endParaRPr lang="en-US" b="0" u="none" dirty="0">
              <a:solidFill>
                <a:srgbClr val="C00000"/>
              </a:solidFill>
            </a:endParaRPr>
          </a:p>
          <a:p>
            <a:pPr marL="241093" indent="-241093">
              <a:spcBef>
                <a:spcPts val="0"/>
              </a:spcBef>
              <a:buClr>
                <a:srgbClr val="275C9D"/>
              </a:buClr>
              <a:buFont typeface="Wingdings" panose="05000000000000000000" pitchFamily="2" charset="2"/>
              <a:buChar char="Ø"/>
            </a:pPr>
            <a:r>
              <a:rPr lang="en-US" b="0" u="none" dirty="0">
                <a:solidFill>
                  <a:srgbClr val="C00000"/>
                </a:solidFill>
              </a:rPr>
              <a:t> </a:t>
            </a:r>
            <a:r>
              <a:rPr lang="en-US" b="0" u="none" dirty="0"/>
              <a:t>Eight of the 13 PEDs were completed during the 37th ASEAN Summit, the rest will be completed within the year.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13EA-0C10-4C4C-B94C-86AC6F409F5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56591" y="492923"/>
            <a:ext cx="11157252" cy="1080591"/>
          </a:xfrm>
          <a:prstGeom prst="rect">
            <a:avLst/>
          </a:prstGeom>
        </p:spPr>
        <p:txBody>
          <a:bodyPr anchor="t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400" b="1" kern="1200">
                <a:solidFill>
                  <a:srgbClr val="2C59A7"/>
                </a:solidFill>
                <a:latin typeface="Calibri" panose="020F0502020204030204" pitchFamily="34" charset="0"/>
                <a:ea typeface="MS PGothic" pitchFamily="34" charset="-128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2C59A7"/>
                </a:solidFill>
                <a:latin typeface="Cambria" pitchFamily="18" charset="0"/>
                <a:ea typeface="MS PGothic" pitchFamily="34" charset="-128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2C59A7"/>
                </a:solidFill>
                <a:latin typeface="Cambria" pitchFamily="18" charset="0"/>
                <a:ea typeface="MS PGothic" pitchFamily="34" charset="-128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2C59A7"/>
                </a:solidFill>
                <a:latin typeface="Cambria" pitchFamily="18" charset="0"/>
                <a:ea typeface="MS PGothic" pitchFamily="34" charset="-128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2C59A7"/>
                </a:solidFill>
                <a:latin typeface="Cambria" pitchFamily="18" charset="0"/>
                <a:ea typeface="MS PGothic" pitchFamily="34" charset="-128"/>
                <a:cs typeface="Arial" charset="0"/>
              </a:defRPr>
            </a:lvl5pPr>
            <a:lvl6pPr marL="650230"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rgbClr val="2C59A7"/>
                </a:solidFill>
                <a:latin typeface="Arial" charset="0"/>
                <a:cs typeface="Arial" charset="0"/>
              </a:defRPr>
            </a:lvl6pPr>
            <a:lvl7pPr marL="1300460"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rgbClr val="2C59A7"/>
                </a:solidFill>
                <a:latin typeface="Arial" charset="0"/>
                <a:cs typeface="Arial" charset="0"/>
              </a:defRPr>
            </a:lvl7pPr>
            <a:lvl8pPr marL="1950690"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rgbClr val="2C59A7"/>
                </a:solidFill>
                <a:latin typeface="Arial" charset="0"/>
                <a:cs typeface="Arial" charset="0"/>
              </a:defRPr>
            </a:lvl8pPr>
            <a:lvl9pPr marL="2600919"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rgbClr val="2C59A7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ym typeface="Monaco"/>
              </a:rPr>
              <a:t>Status of Viet Nam Chairmanship’s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2C59A7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Arial" pitchFamily="34" charset="0"/>
                <a:sym typeface="Monaco"/>
              </a:rPr>
              <a:t>Priority Economic Deliverables (PED)</a:t>
            </a:r>
          </a:p>
        </p:txBody>
      </p:sp>
    </p:spTree>
    <p:extLst>
      <p:ext uri="{BB962C8B-B14F-4D97-AF65-F5344CB8AC3E}">
        <p14:creationId xmlns:p14="http://schemas.microsoft.com/office/powerpoint/2010/main" val="1432775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0145687" y="6140101"/>
            <a:ext cx="1487100" cy="394477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99221-C328-43C6-8E22-9DEFBC734EF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51F7D38-49FB-44B3-A8FE-1C42775C9556}"/>
              </a:ext>
            </a:extLst>
          </p:cNvPr>
          <p:cNvSpPr/>
          <p:nvPr/>
        </p:nvSpPr>
        <p:spPr>
          <a:xfrm>
            <a:off x="1925718" y="2610059"/>
            <a:ext cx="1680722" cy="1530977"/>
          </a:xfrm>
          <a:prstGeom prst="ellipse">
            <a:avLst/>
          </a:prstGeom>
          <a:solidFill>
            <a:sysClr val="window" lastClr="FFFFFF"/>
          </a:solidFill>
          <a:ln w="63500" cap="flat" cmpd="sng" algn="ctr">
            <a:solidFill>
              <a:srgbClr val="0680C3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A196C0E-C371-4C6A-B3F3-9D104385BCAE}"/>
              </a:ext>
            </a:extLst>
          </p:cNvPr>
          <p:cNvSpPr/>
          <p:nvPr/>
        </p:nvSpPr>
        <p:spPr>
          <a:xfrm>
            <a:off x="5150344" y="2984048"/>
            <a:ext cx="2148859" cy="2045728"/>
          </a:xfrm>
          <a:prstGeom prst="ellipse">
            <a:avLst/>
          </a:prstGeom>
          <a:solidFill>
            <a:sysClr val="window" lastClr="FFFFFF"/>
          </a:solidFill>
          <a:ln w="63500" cap="flat" cmpd="sng" algn="ctr">
            <a:solidFill>
              <a:srgbClr val="07A398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339C2C9-F1BC-4EE2-ACD9-BA4EE34C7502}"/>
              </a:ext>
            </a:extLst>
          </p:cNvPr>
          <p:cNvSpPr/>
          <p:nvPr/>
        </p:nvSpPr>
        <p:spPr>
          <a:xfrm>
            <a:off x="5668728" y="5480033"/>
            <a:ext cx="1094231" cy="1054545"/>
          </a:xfrm>
          <a:prstGeom prst="ellipse">
            <a:avLst/>
          </a:prstGeom>
          <a:solidFill>
            <a:sysClr val="window" lastClr="FFFFFF"/>
          </a:solidFill>
          <a:ln w="63500" cap="flat" cmpd="sng" algn="ctr">
            <a:solidFill>
              <a:schemeClr val="accent5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ko-KR" sz="2700" b="0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+mn-cs"/>
              </a:rPr>
              <a:t>GDP </a:t>
            </a:r>
            <a:endParaRPr kumimoji="0" lang="ko-KR" altLang="en-US" sz="2700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TextBox 137">
            <a:extLst>
              <a:ext uri="{FF2B5EF4-FFF2-40B4-BE49-F238E27FC236}">
                <a16:creationId xmlns:a16="http://schemas.microsoft.com/office/drawing/2014/main" id="{82A3A4FD-99F5-498E-BF9B-86CE42FBF1C7}"/>
              </a:ext>
            </a:extLst>
          </p:cNvPr>
          <p:cNvSpPr txBox="1"/>
          <p:nvPr/>
        </p:nvSpPr>
        <p:spPr>
          <a:xfrm>
            <a:off x="1913908" y="2866142"/>
            <a:ext cx="1608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1200" cap="none" spc="0" normalizeH="0" baseline="0" noProof="0" dirty="0">
                <a:ln>
                  <a:noFill/>
                </a:ln>
                <a:solidFill>
                  <a:srgbClr val="0680C3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Arial" pitchFamily="34" charset="0"/>
              </a:rPr>
              <a:t>25</a:t>
            </a:r>
            <a:endParaRPr kumimoji="0" lang="ko-KR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680C3"/>
              </a:solidFill>
              <a:effectLst/>
              <a:uLnTx/>
              <a:uFillTx/>
              <a:latin typeface="Arial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2" name="TextBox 138">
            <a:extLst>
              <a:ext uri="{FF2B5EF4-FFF2-40B4-BE49-F238E27FC236}">
                <a16:creationId xmlns:a16="http://schemas.microsoft.com/office/drawing/2014/main" id="{384705EE-DEA4-4213-B841-58D63DC7B034}"/>
              </a:ext>
            </a:extLst>
          </p:cNvPr>
          <p:cNvSpPr txBox="1"/>
          <p:nvPr/>
        </p:nvSpPr>
        <p:spPr>
          <a:xfrm>
            <a:off x="5234382" y="3780283"/>
            <a:ext cx="2083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1200" cap="none" spc="0" normalizeH="0" baseline="0" noProof="0" dirty="0">
                <a:ln>
                  <a:noFill/>
                </a:ln>
                <a:solidFill>
                  <a:srgbClr val="07A398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Arial" pitchFamily="34" charset="0"/>
              </a:rPr>
              <a:t>9</a:t>
            </a:r>
            <a:endParaRPr kumimoji="0" lang="ko-KR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7A398"/>
              </a:solidFill>
              <a:effectLst/>
              <a:uLnTx/>
              <a:uFillTx/>
              <a:latin typeface="Arial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" name="TextBox 139">
            <a:extLst>
              <a:ext uri="{FF2B5EF4-FFF2-40B4-BE49-F238E27FC236}">
                <a16:creationId xmlns:a16="http://schemas.microsoft.com/office/drawing/2014/main" id="{7DA14DBB-46DA-40EC-900E-705D36919B5F}"/>
              </a:ext>
            </a:extLst>
          </p:cNvPr>
          <p:cNvSpPr txBox="1"/>
          <p:nvPr/>
        </p:nvSpPr>
        <p:spPr>
          <a:xfrm>
            <a:off x="5667323" y="5615805"/>
            <a:ext cx="107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1200" cap="none" spc="0" normalizeH="0" baseline="0" noProof="0" dirty="0">
                <a:ln>
                  <a:noFill/>
                </a:ln>
                <a:solidFill>
                  <a:srgbClr val="90C221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Arial" pitchFamily="34" charset="0"/>
              </a:rPr>
              <a:t>1</a:t>
            </a:r>
            <a:endParaRPr kumimoji="0" lang="ko-KR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90C221"/>
              </a:solidFill>
              <a:effectLst/>
              <a:uLnTx/>
              <a:uFillTx/>
              <a:latin typeface="Arial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A5FCFD8-69C3-4FCE-B9D9-9FECABE61D9F}"/>
              </a:ext>
            </a:extLst>
          </p:cNvPr>
          <p:cNvSpPr/>
          <p:nvPr/>
        </p:nvSpPr>
        <p:spPr>
          <a:xfrm>
            <a:off x="7989980" y="2502867"/>
            <a:ext cx="1140925" cy="1092492"/>
          </a:xfrm>
          <a:prstGeom prst="ellipse">
            <a:avLst/>
          </a:prstGeom>
          <a:solidFill>
            <a:sysClr val="window" lastClr="FFFFFF"/>
          </a:solidFill>
          <a:ln w="63500" cap="flat" cmpd="sng" algn="ctr">
            <a:solidFill>
              <a:srgbClr val="57687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92559" y="3357561"/>
            <a:ext cx="1105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identified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07831" y="4418352"/>
            <a:ext cx="12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completed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>
            <a:stCxn id="18" idx="0"/>
          </p:cNvCxnSpPr>
          <p:nvPr/>
        </p:nvCxnSpPr>
        <p:spPr>
          <a:xfrm flipV="1">
            <a:off x="6215844" y="5011196"/>
            <a:ext cx="1" cy="4688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913615" y="4752710"/>
            <a:ext cx="458320" cy="4004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7A5FCFD8-69C3-4FCE-B9D9-9FECABE61D9F}"/>
              </a:ext>
            </a:extLst>
          </p:cNvPr>
          <p:cNvSpPr/>
          <p:nvPr/>
        </p:nvSpPr>
        <p:spPr>
          <a:xfrm>
            <a:off x="7128281" y="5047609"/>
            <a:ext cx="1058399" cy="1001545"/>
          </a:xfrm>
          <a:prstGeom prst="ellipse">
            <a:avLst/>
          </a:prstGeom>
          <a:solidFill>
            <a:sysClr val="window" lastClr="FFFFFF"/>
          </a:solidFill>
          <a:ln w="63500" cap="flat" cmpd="sng" algn="ctr">
            <a:solidFill>
              <a:srgbClr val="57687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A5FCFD8-69C3-4FCE-B9D9-9FECABE61D9F}"/>
              </a:ext>
            </a:extLst>
          </p:cNvPr>
          <p:cNvSpPr/>
          <p:nvPr/>
        </p:nvSpPr>
        <p:spPr>
          <a:xfrm>
            <a:off x="8186681" y="3938970"/>
            <a:ext cx="1056653" cy="1015598"/>
          </a:xfrm>
          <a:prstGeom prst="ellipse">
            <a:avLst/>
          </a:prstGeom>
          <a:solidFill>
            <a:sysClr val="window" lastClr="FFFFFF"/>
          </a:solidFill>
          <a:ln w="63500" cap="flat" cmpd="sng" algn="ctr">
            <a:solidFill>
              <a:srgbClr val="57687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맑은 고딕" panose="020B0503020000020004" pitchFamily="34" charset="-127"/>
              <a:cs typeface="+mn-cs"/>
            </a:endParaRPr>
          </a:p>
        </p:txBody>
      </p:sp>
      <p:cxnSp>
        <p:nvCxnSpPr>
          <p:cNvPr id="23" name="Straight Connector 22"/>
          <p:cNvCxnSpPr>
            <a:stCxn id="22" idx="6"/>
          </p:cNvCxnSpPr>
          <p:nvPr/>
        </p:nvCxnSpPr>
        <p:spPr>
          <a:xfrm>
            <a:off x="3606440" y="3375548"/>
            <a:ext cx="1559367" cy="4782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7125495" y="3049114"/>
            <a:ext cx="864485" cy="43570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348729" y="4123636"/>
            <a:ext cx="863853" cy="22221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39">
            <a:extLst>
              <a:ext uri="{FF2B5EF4-FFF2-40B4-BE49-F238E27FC236}">
                <a16:creationId xmlns:a16="http://schemas.microsoft.com/office/drawing/2014/main" id="{7DA14DBB-46DA-40EC-900E-705D36919B5F}"/>
              </a:ext>
            </a:extLst>
          </p:cNvPr>
          <p:cNvSpPr txBox="1"/>
          <p:nvPr/>
        </p:nvSpPr>
        <p:spPr>
          <a:xfrm>
            <a:off x="7989980" y="2635342"/>
            <a:ext cx="1140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1200" cap="none" spc="0" normalizeH="0" baseline="0" noProof="0" dirty="0">
                <a:ln>
                  <a:noFill/>
                </a:ln>
                <a:solidFill>
                  <a:srgbClr val="90C221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Arial" pitchFamily="34" charset="0"/>
              </a:rPr>
              <a:t>4</a:t>
            </a:r>
            <a:endParaRPr kumimoji="0" lang="ko-KR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90C221"/>
              </a:solidFill>
              <a:effectLst/>
              <a:uLnTx/>
              <a:uFillTx/>
              <a:latin typeface="Arial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8" name="TextBox 139">
            <a:extLst>
              <a:ext uri="{FF2B5EF4-FFF2-40B4-BE49-F238E27FC236}">
                <a16:creationId xmlns:a16="http://schemas.microsoft.com/office/drawing/2014/main" id="{7DA14DBB-46DA-40EC-900E-705D36919B5F}"/>
              </a:ext>
            </a:extLst>
          </p:cNvPr>
          <p:cNvSpPr txBox="1"/>
          <p:nvPr/>
        </p:nvSpPr>
        <p:spPr>
          <a:xfrm>
            <a:off x="8133865" y="4072671"/>
            <a:ext cx="1193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1200" cap="none" spc="0" normalizeH="0" baseline="0" noProof="0" dirty="0">
                <a:ln>
                  <a:noFill/>
                </a:ln>
                <a:solidFill>
                  <a:srgbClr val="90C221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Arial" pitchFamily="34" charset="0"/>
              </a:rPr>
              <a:t>3</a:t>
            </a:r>
            <a:endParaRPr kumimoji="0" lang="ko-KR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90C221"/>
              </a:solidFill>
              <a:effectLst/>
              <a:uLnTx/>
              <a:uFillTx/>
              <a:latin typeface="Arial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9" name="TextBox 139">
            <a:extLst>
              <a:ext uri="{FF2B5EF4-FFF2-40B4-BE49-F238E27FC236}">
                <a16:creationId xmlns:a16="http://schemas.microsoft.com/office/drawing/2014/main" id="{7DA14DBB-46DA-40EC-900E-705D36919B5F}"/>
              </a:ext>
            </a:extLst>
          </p:cNvPr>
          <p:cNvSpPr txBox="1"/>
          <p:nvPr/>
        </p:nvSpPr>
        <p:spPr>
          <a:xfrm>
            <a:off x="7128281" y="5168776"/>
            <a:ext cx="10843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1200" cap="none" spc="0" normalizeH="0" baseline="0" noProof="0" dirty="0">
                <a:ln>
                  <a:noFill/>
                </a:ln>
                <a:solidFill>
                  <a:srgbClr val="90C221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Arial" pitchFamily="34" charset="0"/>
              </a:rPr>
              <a:t>1</a:t>
            </a:r>
            <a:endParaRPr kumimoji="0" lang="ko-KR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90C221"/>
              </a:solidFill>
              <a:effectLst/>
              <a:uLnTx/>
              <a:uFillTx/>
              <a:latin typeface="Arial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133865" y="3177039"/>
            <a:ext cx="8624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WC-ABIF </a:t>
            </a:r>
          </a:p>
        </p:txBody>
      </p:sp>
      <p:sp>
        <p:nvSpPr>
          <p:cNvPr id="41" name="Rectangle 40"/>
          <p:cNvSpPr/>
          <p:nvPr/>
        </p:nvSpPr>
        <p:spPr>
          <a:xfrm>
            <a:off x="8264111" y="4550078"/>
            <a:ext cx="8319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WC-FINC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317640" y="5657343"/>
            <a:ext cx="7300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WC-FSL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786555" y="6097385"/>
            <a:ext cx="9517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WC-CMD</a:t>
            </a:r>
          </a:p>
        </p:txBody>
      </p:sp>
      <p:cxnSp>
        <p:nvCxnSpPr>
          <p:cNvPr id="46" name="Straight Connector 45"/>
          <p:cNvCxnSpPr>
            <a:stCxn id="22" idx="4"/>
            <a:endCxn id="32" idx="0"/>
          </p:cNvCxnSpPr>
          <p:nvPr/>
        </p:nvCxnSpPr>
        <p:spPr>
          <a:xfrm flipH="1">
            <a:off x="2764219" y="4141036"/>
            <a:ext cx="1860" cy="5164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itle 1"/>
          <p:cNvSpPr txBox="1">
            <a:spLocks/>
          </p:cNvSpPr>
          <p:nvPr/>
        </p:nvSpPr>
        <p:spPr>
          <a:xfrm>
            <a:off x="432385" y="473197"/>
            <a:ext cx="11042012" cy="6593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600" b="1">
                <a:solidFill>
                  <a:srgbClr val="2C59A7"/>
                </a:solidFill>
                <a:latin typeface="Calibri" panose="020F0502020204030204" pitchFamily="34" charset="0"/>
                <a:ea typeface="MS PGothic" pitchFamily="34" charset="-128"/>
                <a:cs typeface="Arial" pitchFamily="34" charset="0"/>
              </a:defRPr>
            </a:lvl1pPr>
          </a:lstStyle>
          <a:p>
            <a:r>
              <a:rPr lang="en-US" dirty="0">
                <a:sym typeface="Monaco"/>
              </a:rPr>
              <a:t>Status of AEC 2020 Annual Priorities (AP)</a:t>
            </a:r>
          </a:p>
        </p:txBody>
      </p:sp>
      <p:sp>
        <p:nvSpPr>
          <p:cNvPr id="61" name="Rectangle 60"/>
          <p:cNvSpPr/>
          <p:nvPr/>
        </p:nvSpPr>
        <p:spPr>
          <a:xfrm>
            <a:off x="9232451" y="4365058"/>
            <a:ext cx="260055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 which was carried over from 2019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255652" y="6448913"/>
            <a:ext cx="60855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Source: ASEAN Secretariat</a:t>
            </a:r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Note: The information is based on list of annual priorities submitted to the ASEAN Secretariat.</a:t>
            </a:r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49845" y="3461861"/>
            <a:ext cx="20493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 of August 2020</a:t>
            </a:r>
          </a:p>
        </p:txBody>
      </p:sp>
      <p:sp>
        <p:nvSpPr>
          <p:cNvPr id="32" name="object 5"/>
          <p:cNvSpPr txBox="1"/>
          <p:nvPr/>
        </p:nvSpPr>
        <p:spPr>
          <a:xfrm>
            <a:off x="675861" y="4657446"/>
            <a:ext cx="4176716" cy="109610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pPr marL="91693" marR="0" lvl="0" indent="0" algn="l" defTabSz="914400" rtl="0" eaLnBrk="1" fontAlgn="auto" latinLnBrk="0" hangingPunct="1">
              <a:lnSpc>
                <a:spcPct val="958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Out of the 25 priorities,</a:t>
            </a:r>
            <a:r>
              <a:rPr kumimoji="0" lang="en-US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 is under AFT, which is pending approval. AFT is also discussing 4 additional priorities.</a:t>
            </a:r>
          </a:p>
          <a:p>
            <a:pPr marL="434593" marR="0" lvl="0" indent="-342900" algn="l" defTabSz="914400" rtl="0" eaLnBrk="1" fontAlgn="auto" latinLnBrk="0" hangingPunct="1">
              <a:lnSpc>
                <a:spcPct val="958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9" name="Content Placeholder 2"/>
          <p:cNvSpPr>
            <a:spLocks noGrp="1"/>
          </p:cNvSpPr>
          <p:nvPr>
            <p:ph idx="1"/>
          </p:nvPr>
        </p:nvSpPr>
        <p:spPr>
          <a:xfrm>
            <a:off x="675861" y="1126192"/>
            <a:ext cx="10956926" cy="1416100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>
              <a:spcBef>
                <a:spcPts val="0"/>
              </a:spcBef>
              <a:buClr>
                <a:srgbClr val="275C9D"/>
              </a:buClr>
              <a:buFont typeface="Wingdings" panose="05000000000000000000" pitchFamily="2" charset="2"/>
              <a:buChar char="Ø"/>
            </a:pPr>
            <a:r>
              <a:rPr lang="en-US" dirty="0"/>
              <a:t>A total of 152 APs, and as of 18 Aug, 23 have been fully implemented, and 2 withdrawn. Q3 update will be circulated soon. </a:t>
            </a:r>
          </a:p>
          <a:p>
            <a:pPr>
              <a:spcBef>
                <a:spcPts val="0"/>
              </a:spcBef>
              <a:buClr>
                <a:srgbClr val="275C9D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spcBef>
                <a:spcPts val="0"/>
              </a:spcBef>
              <a:buClr>
                <a:srgbClr val="275C9D"/>
              </a:buClr>
              <a:buFont typeface="Wingdings" panose="05000000000000000000" pitchFamily="2" charset="2"/>
              <a:buChar char="Ø"/>
            </a:pPr>
            <a:r>
              <a:rPr lang="en-US" dirty="0"/>
              <a:t>25 of the APs are from Financial Integration, Financial Inclusion, and Financial Stability (A4) and Taxation Cooperation (B5)</a:t>
            </a:r>
          </a:p>
          <a:p>
            <a:pPr>
              <a:spcBef>
                <a:spcPts val="0"/>
              </a:spcBef>
              <a:buClr>
                <a:srgbClr val="275C9D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spcBef>
                <a:spcPts val="0"/>
              </a:spcBef>
              <a:buClr>
                <a:srgbClr val="275C9D"/>
              </a:buCl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096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991" y="576470"/>
            <a:ext cx="8945218" cy="834887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sz="3600" b="1" dirty="0">
                <a:solidFill>
                  <a:srgbClr val="2C59A7"/>
                </a:solidFill>
                <a:latin typeface="Calibri" panose="020F0502020204030204" pitchFamily="34" charset="0"/>
                <a:ea typeface="MS PGothic" pitchFamily="34" charset="-128"/>
                <a:cs typeface="Arial" pitchFamily="34" charset="0"/>
              </a:rPr>
              <a:t>Mid-Term Review of the AEC Blueprint 2025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8189"/>
            <a:ext cx="10552043" cy="4801637"/>
          </a:xfr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ts val="0"/>
              </a:spcBef>
              <a:buClr>
                <a:srgbClr val="275C9D"/>
              </a:buClr>
              <a:buFont typeface="Wingdings" panose="05000000000000000000" pitchFamily="2" charset="2"/>
              <a:buChar char="Ø"/>
            </a:pPr>
            <a:r>
              <a:rPr lang="en-US" dirty="0"/>
              <a:t> 37</a:t>
            </a:r>
            <a:r>
              <a:rPr lang="en-US" baseline="30000" dirty="0"/>
              <a:t>TH</a:t>
            </a:r>
            <a:r>
              <a:rPr lang="en-US" dirty="0"/>
              <a:t> ASEAN Leaders’ Summit has noted that the progress of the preliminary submission of the MTR and looks forward to its accomplishment  by early next year.</a:t>
            </a:r>
            <a:endParaRPr lang="en-US" i="1" dirty="0"/>
          </a:p>
          <a:p>
            <a:pPr>
              <a:spcBef>
                <a:spcPts val="0"/>
              </a:spcBef>
              <a:buClr>
                <a:srgbClr val="275C9D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 algn="just">
              <a:spcBef>
                <a:spcPts val="0"/>
              </a:spcBef>
              <a:buClr>
                <a:srgbClr val="275C9D"/>
              </a:buClr>
              <a:buFont typeface="Wingdings" panose="05000000000000000000" pitchFamily="2" charset="2"/>
              <a:buChar char="Ø"/>
            </a:pPr>
            <a:r>
              <a:rPr lang="en-US" dirty="0"/>
              <a:t> The Preliminary Report of the MTR contains the following:</a:t>
            </a:r>
          </a:p>
          <a:p>
            <a:pPr algn="just">
              <a:spcBef>
                <a:spcPts val="0"/>
              </a:spcBef>
              <a:buClr>
                <a:srgbClr val="275C9D"/>
              </a:buClr>
              <a:buFont typeface="Wingdings" panose="05000000000000000000" pitchFamily="2" charset="2"/>
              <a:buChar char="Ø"/>
            </a:pPr>
            <a:endParaRPr lang="en-US" sz="2600" dirty="0"/>
          </a:p>
          <a:p>
            <a:pPr marL="971550" lvl="1" indent="-514350">
              <a:spcBef>
                <a:spcPts val="0"/>
              </a:spcBef>
              <a:buClr>
                <a:srgbClr val="275C9D"/>
              </a:buClr>
              <a:buFont typeface="+mj-lt"/>
              <a:buAutoNum type="alphaLcPeriod"/>
            </a:pPr>
            <a:r>
              <a:rPr lang="en-US" sz="2800" dirty="0"/>
              <a:t>A Comprehensive Compliance Monitoring (CM) assessment and outcome-level assessment were conducted</a:t>
            </a:r>
          </a:p>
          <a:p>
            <a:pPr marL="971550" lvl="1" indent="-514350">
              <a:spcBef>
                <a:spcPts val="0"/>
              </a:spcBef>
              <a:buClr>
                <a:srgbClr val="275C9D"/>
              </a:buClr>
              <a:buFont typeface="+mj-lt"/>
              <a:buAutoNum type="alphaLcPeriod"/>
            </a:pPr>
            <a:r>
              <a:rPr lang="en-US" sz="2800" dirty="0"/>
              <a:t>It also include the strategic landscape review.</a:t>
            </a:r>
          </a:p>
          <a:p>
            <a:pPr marL="971550" lvl="1" indent="-514350">
              <a:spcBef>
                <a:spcPts val="0"/>
              </a:spcBef>
              <a:buClr>
                <a:srgbClr val="275C9D"/>
              </a:buClr>
              <a:buFont typeface="+mj-lt"/>
              <a:buAutoNum type="alphaLcPeriod"/>
            </a:pPr>
            <a:r>
              <a:rPr lang="en-US" sz="2800" dirty="0"/>
              <a:t>Stakeholder engagement, which includes  the Foreign Business Sentiment Survey, FGD with Joint Business Chambers, and FGD with Think Tanks.</a:t>
            </a:r>
          </a:p>
          <a:p>
            <a:pPr>
              <a:spcBef>
                <a:spcPts val="0"/>
              </a:spcBef>
              <a:buClr>
                <a:srgbClr val="275C9D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spcBef>
                <a:spcPts val="0"/>
              </a:spcBef>
              <a:buClr>
                <a:srgbClr val="275C9D"/>
              </a:buClr>
              <a:buNone/>
            </a:pPr>
            <a:endParaRPr lang="en-US" dirty="0"/>
          </a:p>
          <a:p>
            <a:pPr>
              <a:spcBef>
                <a:spcPts val="0"/>
              </a:spcBef>
              <a:buClr>
                <a:srgbClr val="275C9D"/>
              </a:buCl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13EA-0C10-4C4C-B94C-86AC6F409F5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434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755A-E7BB-4D54-8749-1531A34F8D69}" type="slidenum">
              <a:rPr lang="en-GB" smtClean="0"/>
              <a:t>5</a:t>
            </a:fld>
            <a:endParaRPr lang="en-GB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1EAF85C-D8E4-4892-AF7D-8EA6405C5A77}"/>
              </a:ext>
            </a:extLst>
          </p:cNvPr>
          <p:cNvGrpSpPr/>
          <p:nvPr/>
        </p:nvGrpSpPr>
        <p:grpSpPr>
          <a:xfrm>
            <a:off x="727339" y="16576"/>
            <a:ext cx="10664375" cy="6841424"/>
            <a:chOff x="1018883" y="4544"/>
            <a:chExt cx="10664375" cy="684020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C64708C-35B7-4A19-A8E3-588B1A4C1F0A}"/>
                </a:ext>
              </a:extLst>
            </p:cNvPr>
            <p:cNvGrpSpPr/>
            <p:nvPr/>
          </p:nvGrpSpPr>
          <p:grpSpPr>
            <a:xfrm>
              <a:off x="1096584" y="4544"/>
              <a:ext cx="10584863" cy="958736"/>
              <a:chOff x="980662" y="463825"/>
              <a:chExt cx="10204174" cy="930356"/>
            </a:xfrm>
          </p:grpSpPr>
          <p:sp>
            <p:nvSpPr>
              <p:cNvPr id="13" name="Isosceles Triangle 12">
                <a:extLst>
                  <a:ext uri="{FF2B5EF4-FFF2-40B4-BE49-F238E27FC236}">
                    <a16:creationId xmlns:a16="http://schemas.microsoft.com/office/drawing/2014/main" id="{89E575C9-FCC9-42F8-BB7D-15B0D32753E5}"/>
                  </a:ext>
                </a:extLst>
              </p:cNvPr>
              <p:cNvSpPr/>
              <p:nvPr/>
            </p:nvSpPr>
            <p:spPr>
              <a:xfrm>
                <a:off x="980662" y="463825"/>
                <a:ext cx="10204174" cy="85413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12DB278-A162-47BD-81A9-4F47431220DA}"/>
                  </a:ext>
                </a:extLst>
              </p:cNvPr>
              <p:cNvSpPr txBox="1"/>
              <p:nvPr/>
            </p:nvSpPr>
            <p:spPr>
              <a:xfrm>
                <a:off x="4662954" y="587783"/>
                <a:ext cx="3320488" cy="806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/>
                  <a:t>ASEAN Comprehensive </a:t>
                </a:r>
              </a:p>
              <a:p>
                <a:pPr algn="ctr"/>
                <a:r>
                  <a:rPr lang="en-US" sz="2400" b="1" dirty="0"/>
                  <a:t>Recovery Framework</a:t>
                </a:r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58D5B98-AB98-4A65-A440-2ED6300A2547}"/>
                </a:ext>
              </a:extLst>
            </p:cNvPr>
            <p:cNvSpPr/>
            <p:nvPr/>
          </p:nvSpPr>
          <p:spPr>
            <a:xfrm>
              <a:off x="1032135" y="956660"/>
              <a:ext cx="1954605" cy="5365589"/>
            </a:xfrm>
            <a:prstGeom prst="rect">
              <a:avLst/>
            </a:prstGeom>
            <a:solidFill>
              <a:srgbClr val="8EBAE2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Strategy 1: Enhancing Health Systems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Building and sustaining current health gains and measures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Maintaining and strengthening essential health services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Strengthening vaccine security and self-reliance including its equitable access, affordability, safety and quality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Enhancing capacity of human resources for health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Strengthening prevention and preparedness, detection, and response and resilience 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Enhancing capacity of public health services to enable health emergency response including ensuring food safety and nutrition in emergencies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985ADBB-0351-49B6-BCDC-EC11C435432C}"/>
                </a:ext>
              </a:extLst>
            </p:cNvPr>
            <p:cNvSpPr/>
            <p:nvPr/>
          </p:nvSpPr>
          <p:spPr>
            <a:xfrm>
              <a:off x="3071165" y="956660"/>
              <a:ext cx="2022674" cy="5365589"/>
            </a:xfrm>
            <a:prstGeom prst="rect">
              <a:avLst/>
            </a:prstGeom>
            <a:solidFill>
              <a:srgbClr val="9BE5FF"/>
            </a:solidFill>
            <a:ln>
              <a:solidFill>
                <a:srgbClr val="43BE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Strategy 2: Strengthening Human Security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Further strengthening and broadening of social protection and social welfare, especially for vulnerable groups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Ensuring food security, food safety, and nutrition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Promoting human capital development including </a:t>
              </a:r>
              <a:r>
                <a:rPr lang="en-US" sz="1200" dirty="0" err="1">
                  <a:solidFill>
                    <a:schemeClr val="tx1"/>
                  </a:solidFill>
                </a:rPr>
                <a:t>i</a:t>
              </a:r>
              <a:r>
                <a:rPr lang="en-US" sz="1200" dirty="0">
                  <a:solidFill>
                    <a:schemeClr val="tx1"/>
                  </a:solidFill>
                </a:rPr>
                <a:t>) promoting digital skills and literacy and 21st century skills in basic education, TVET, and higher education; and ii) reskilling and upskilling for employment, including digital skills and creating job opportunities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Preparing </a:t>
              </a:r>
              <a:r>
                <a:rPr lang="en-US" sz="1200" dirty="0" err="1">
                  <a:solidFill>
                    <a:schemeClr val="tx1"/>
                  </a:solidFill>
                </a:rPr>
                <a:t>labour</a:t>
              </a:r>
              <a:r>
                <a:rPr lang="en-US" sz="1200" dirty="0">
                  <a:solidFill>
                    <a:schemeClr val="tx1"/>
                  </a:solidFill>
                </a:rPr>
                <a:t> policies for the new normal through social dialogue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Mainstreaming gender equality throughout the recovery scheme and actions of ASEAN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/>
                </a:solidFill>
              </a:endParaRPr>
            </a:p>
            <a:p>
              <a:pPr marL="285753" indent="-285753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08F1AF2-0AFF-430A-9365-EBDE6371CDFF}"/>
                </a:ext>
              </a:extLst>
            </p:cNvPr>
            <p:cNvSpPr/>
            <p:nvPr/>
          </p:nvSpPr>
          <p:spPr>
            <a:xfrm>
              <a:off x="5193322" y="955506"/>
              <a:ext cx="2342264" cy="5366783"/>
            </a:xfrm>
            <a:prstGeom prst="rect">
              <a:avLst/>
            </a:prstGeom>
            <a:solidFill>
              <a:srgbClr val="43BEB9"/>
            </a:solidFill>
            <a:ln>
              <a:solidFill>
                <a:srgbClr val="43BEB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Strategy 3: </a:t>
              </a:r>
              <a:r>
                <a:rPr lang="en-US" sz="1200" b="1" dirty="0" err="1">
                  <a:solidFill>
                    <a:schemeClr val="tx1"/>
                  </a:solidFill>
                </a:rPr>
                <a:t>Maximising</a:t>
              </a:r>
              <a:r>
                <a:rPr lang="en-US" sz="1200" b="1" dirty="0">
                  <a:solidFill>
                    <a:schemeClr val="tx1"/>
                  </a:solidFill>
                </a:rPr>
                <a:t> the Potential of Intra-ASEAN Market and Broader Economic Integration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Keeping markets open for trade &amp; investment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Strengthening supply chain connectivity and resilience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Enabling trade facilitation in the new normal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Cutting down non-tariff barriers and market-distorting policies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Setting up travel bubble/corridor framework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Strengthening transport facilitation/connectivity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Accelerating sectoral recovery (tourism, MSMEs) and safeguarding employment in most affected sectors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Streamlining and expediting investment process and facilitation and joint promotion initiatives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Enhancing PPP for regional connectivity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Signing and early entry into force of RCEP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/>
                </a:solidFill>
              </a:endParaRPr>
            </a:p>
            <a:p>
              <a:pPr marL="285753" indent="-285753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/>
                </a:solidFill>
              </a:endParaRPr>
            </a:p>
            <a:p>
              <a:pPr marL="285753" indent="-285753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/>
                </a:solidFill>
              </a:endParaRPr>
            </a:p>
            <a:p>
              <a:pPr marL="285753" indent="-285753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FAD67C8-C453-4EAC-A3E0-014627DE0E29}"/>
                </a:ext>
              </a:extLst>
            </p:cNvPr>
            <p:cNvSpPr/>
            <p:nvPr/>
          </p:nvSpPr>
          <p:spPr>
            <a:xfrm>
              <a:off x="7633263" y="956660"/>
              <a:ext cx="2001068" cy="5365589"/>
            </a:xfrm>
            <a:prstGeom prst="rect">
              <a:avLst/>
            </a:prstGeom>
            <a:solidFill>
              <a:srgbClr val="99FFCC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Strategy 4: Accelerating Inclusive Digital Transformation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Promoting e-Commerce and the digital economy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Promoting e-governance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Promoting financial inclusion including through digital financial services and regional payment connectivity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Promoting MSME digital upskilling and access to markets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Enhancing broadband connectivity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Promoting ICT in education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Improving digital legal framework and institutional capacity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Strengthening data governance and cybersecurity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/>
                </a:solidFill>
              </a:endParaRPr>
            </a:p>
            <a:p>
              <a:pPr marL="285753" indent="-285753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6DAA01C-1C31-4836-8C1C-DE5BD1E503BE}"/>
                </a:ext>
              </a:extLst>
            </p:cNvPr>
            <p:cNvSpPr/>
            <p:nvPr/>
          </p:nvSpPr>
          <p:spPr>
            <a:xfrm>
              <a:off x="9728652" y="947214"/>
              <a:ext cx="1954606" cy="536558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b="1" dirty="0">
                  <a:solidFill>
                    <a:schemeClr val="tx1"/>
                  </a:solidFill>
                </a:rPr>
                <a:t>Strategy 5: Advancing towards a More Sustainable and Resilient Future 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Promoting sustainable development in all dimensions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Facilitating transition to sustainable energy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Building green infrastructure and addressing basic infrastructure gaps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Promoting sustainable and responsible investment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Promoting high-value industries, sustainability and productivity in agriculture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Managing disaster risks and strengthening disaster management 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1"/>
                  </a:solidFill>
                </a:rPr>
                <a:t>Promoting sustainable financing</a:t>
              </a:r>
            </a:p>
            <a:p>
              <a:pPr marL="285753" indent="-285753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/>
                </a:solidFill>
              </a:endParaRPr>
            </a:p>
            <a:p>
              <a:pPr marL="285753" indent="-285753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/>
                </a:solidFill>
              </a:endParaRPr>
            </a:p>
            <a:p>
              <a:pPr marL="285753" indent="-285753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2C666AE-D7B8-42DC-93FE-747811BE0969}"/>
                </a:ext>
              </a:extLst>
            </p:cNvPr>
            <p:cNvSpPr/>
            <p:nvPr/>
          </p:nvSpPr>
          <p:spPr>
            <a:xfrm>
              <a:off x="1018883" y="6387548"/>
              <a:ext cx="10662564" cy="457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  </a:t>
              </a:r>
            </a:p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Enabling Factors: </a:t>
              </a:r>
              <a:r>
                <a:rPr lang="en-US" sz="1400" dirty="0">
                  <a:solidFill>
                    <a:schemeClr val="tx1"/>
                  </a:solidFill>
                </a:rPr>
                <a:t>(1)</a:t>
              </a:r>
              <a:r>
                <a:rPr lang="en-US" sz="1400" b="1" dirty="0">
                  <a:solidFill>
                    <a:schemeClr val="tx1"/>
                  </a:solidFill>
                </a:rPr>
                <a:t> </a:t>
              </a:r>
              <a:r>
                <a:rPr lang="en-US" sz="1400" dirty="0">
                  <a:solidFill>
                    <a:schemeClr val="tx1"/>
                  </a:solidFill>
                </a:rPr>
                <a:t>Policy  Responses and Reforms; (2) Financing and Resource </a:t>
              </a:r>
              <a:r>
                <a:rPr lang="en-US" sz="1400" dirty="0" err="1">
                  <a:solidFill>
                    <a:schemeClr val="tx1"/>
                  </a:solidFill>
                </a:rPr>
                <a:t>Mobilisation</a:t>
              </a:r>
              <a:r>
                <a:rPr lang="en-US" sz="1400" dirty="0">
                  <a:solidFill>
                    <a:schemeClr val="tx1"/>
                  </a:solidFill>
                </a:rPr>
                <a:t>; (3) Institutions and Governance Mechanisms; 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(4) Stakeholder Engagement and Partnerships; and (5) Effective Monitoring </a:t>
              </a:r>
            </a:p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4800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13EA-0C10-4C4C-B94C-86AC6F409F5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56591" y="492923"/>
            <a:ext cx="11157252" cy="1080591"/>
          </a:xfrm>
          <a:prstGeom prst="rect">
            <a:avLst/>
          </a:prstGeom>
        </p:spPr>
        <p:txBody>
          <a:bodyPr anchor="t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400" b="1" kern="1200">
                <a:solidFill>
                  <a:srgbClr val="2C59A7"/>
                </a:solidFill>
                <a:latin typeface="Calibri" panose="020F0502020204030204" pitchFamily="34" charset="0"/>
                <a:ea typeface="MS PGothic" pitchFamily="34" charset="-128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2C59A7"/>
                </a:solidFill>
                <a:latin typeface="Cambria" pitchFamily="18" charset="0"/>
                <a:ea typeface="MS PGothic" pitchFamily="34" charset="-128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2C59A7"/>
                </a:solidFill>
                <a:latin typeface="Cambria" pitchFamily="18" charset="0"/>
                <a:ea typeface="MS PGothic" pitchFamily="34" charset="-128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2C59A7"/>
                </a:solidFill>
                <a:latin typeface="Cambria" pitchFamily="18" charset="0"/>
                <a:ea typeface="MS PGothic" pitchFamily="34" charset="-128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2C59A7"/>
                </a:solidFill>
                <a:latin typeface="Cambria" pitchFamily="18" charset="0"/>
                <a:ea typeface="MS PGothic" pitchFamily="34" charset="-128"/>
                <a:cs typeface="Arial" charset="0"/>
              </a:defRPr>
            </a:lvl5pPr>
            <a:lvl6pPr marL="650230"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rgbClr val="2C59A7"/>
                </a:solidFill>
                <a:latin typeface="Arial" charset="0"/>
                <a:cs typeface="Arial" charset="0"/>
              </a:defRPr>
            </a:lvl6pPr>
            <a:lvl7pPr marL="1300460"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rgbClr val="2C59A7"/>
                </a:solidFill>
                <a:latin typeface="Arial" charset="0"/>
                <a:cs typeface="Arial" charset="0"/>
              </a:defRPr>
            </a:lvl7pPr>
            <a:lvl8pPr marL="1950690"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rgbClr val="2C59A7"/>
                </a:solidFill>
                <a:latin typeface="Arial" charset="0"/>
                <a:cs typeface="Arial" charset="0"/>
              </a:defRPr>
            </a:lvl8pPr>
            <a:lvl9pPr marL="2600919"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rgbClr val="2C59A7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ym typeface="Monaco"/>
              </a:rPr>
              <a:t>KPIs for Financial Integration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2C59A7"/>
              </a:solidFill>
              <a:effectLst/>
              <a:uLnTx/>
              <a:uFillTx/>
              <a:latin typeface="Calibri" panose="020F0502020204030204" pitchFamily="34" charset="0"/>
              <a:ea typeface="MS PGothic" pitchFamily="34" charset="-128"/>
              <a:cs typeface="Arial" pitchFamily="34" charset="0"/>
              <a:sym typeface="Monaco"/>
            </a:endParaRP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B3346137-3821-024E-894C-67C44F8873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463859"/>
              </p:ext>
            </p:extLst>
          </p:nvPr>
        </p:nvGraphicFramePr>
        <p:xfrm>
          <a:off x="583745" y="1573514"/>
          <a:ext cx="10721564" cy="3398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9878">
                  <a:extLst>
                    <a:ext uri="{9D8B030D-6E8A-4147-A177-3AD203B41FA5}">
                      <a16:colId xmlns:a16="http://schemas.microsoft.com/office/drawing/2014/main" val="2504639798"/>
                    </a:ext>
                  </a:extLst>
                </a:gridCol>
                <a:gridCol w="2605843">
                  <a:extLst>
                    <a:ext uri="{9D8B030D-6E8A-4147-A177-3AD203B41FA5}">
                      <a16:colId xmlns:a16="http://schemas.microsoft.com/office/drawing/2014/main" val="2937940464"/>
                    </a:ext>
                  </a:extLst>
                </a:gridCol>
                <a:gridCol w="2605843">
                  <a:extLst>
                    <a:ext uri="{9D8B030D-6E8A-4147-A177-3AD203B41FA5}">
                      <a16:colId xmlns:a16="http://schemas.microsoft.com/office/drawing/2014/main" val="2449002647"/>
                    </a:ext>
                  </a:extLst>
                </a:gridCol>
              </a:tblGrid>
              <a:tr h="570728">
                <a:tc>
                  <a:txBody>
                    <a:bodyPr/>
                    <a:lstStyle/>
                    <a:p>
                      <a:pPr algn="ctr"/>
                      <a:r>
                        <a:rPr lang="en-PH" sz="3600" dirty="0"/>
                        <a:t>KPIs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PH" sz="3600" dirty="0"/>
                        <a:t>Measurement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n-PH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57760136"/>
                  </a:ext>
                </a:extLst>
              </a:tr>
              <a:tr h="570728">
                <a:tc>
                  <a:txBody>
                    <a:bodyPr/>
                    <a:lstStyle/>
                    <a:p>
                      <a:pPr marL="111125" lvl="1" indent="0"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endParaRPr lang="en-US" sz="3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3200" dirty="0"/>
                        <a:t>2018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3200" dirty="0"/>
                        <a:t>2019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2998045"/>
                  </a:ext>
                </a:extLst>
              </a:tr>
              <a:tr h="2210321">
                <a:tc>
                  <a:txBody>
                    <a:bodyPr/>
                    <a:lstStyle/>
                    <a:p>
                      <a:pPr marL="568325" lvl="1" indent="-457200">
                        <a:spcAft>
                          <a:spcPts val="600"/>
                        </a:spcAft>
                        <a:buFont typeface="Wingdings" panose="05000000000000000000" pitchFamily="2" charset="2"/>
                        <a:buAutoNum type="arabicPeriod"/>
                        <a:defRPr/>
                      </a:pPr>
                      <a:r>
                        <a:rPr lang="en-US" sz="2800" dirty="0"/>
                        <a:t>Insurance penetration rate</a:t>
                      </a:r>
                    </a:p>
                    <a:p>
                      <a:pPr marL="803275" lvl="1" indent="-290513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800" dirty="0"/>
                        <a:t>Life</a:t>
                      </a:r>
                    </a:p>
                    <a:p>
                      <a:pPr marL="803275" lvl="1" indent="-290513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800" dirty="0"/>
                        <a:t>Non-life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PH" sz="2800" dirty="0"/>
                    </a:p>
                    <a:p>
                      <a:pPr algn="ctr"/>
                      <a:r>
                        <a:rPr lang="en-PH" sz="2800" dirty="0"/>
                        <a:t>2.69%</a:t>
                      </a:r>
                    </a:p>
                    <a:p>
                      <a:pPr algn="ctr"/>
                      <a:r>
                        <a:rPr lang="en-PH" sz="2800" dirty="0"/>
                        <a:t>0.8%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PH" sz="2800" dirty="0"/>
                    </a:p>
                    <a:p>
                      <a:pPr algn="ctr"/>
                      <a:r>
                        <a:rPr lang="en-PH" sz="2800" dirty="0"/>
                        <a:t>2.49%</a:t>
                      </a:r>
                    </a:p>
                    <a:p>
                      <a:pPr algn="ctr"/>
                      <a:r>
                        <a:rPr lang="en-PH" sz="2800"/>
                        <a:t>0.9%</a:t>
                      </a:r>
                      <a:endParaRPr lang="en-PH" sz="2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77945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519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13EA-0C10-4C4C-B94C-86AC6F409F5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56591" y="453167"/>
            <a:ext cx="11157252" cy="1080591"/>
          </a:xfrm>
          <a:prstGeom prst="rect">
            <a:avLst/>
          </a:prstGeom>
        </p:spPr>
        <p:txBody>
          <a:bodyPr anchor="t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400" b="1" kern="1200">
                <a:solidFill>
                  <a:srgbClr val="2C59A7"/>
                </a:solidFill>
                <a:latin typeface="Calibri" panose="020F0502020204030204" pitchFamily="34" charset="0"/>
                <a:ea typeface="MS PGothic" pitchFamily="34" charset="-128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2C59A7"/>
                </a:solidFill>
                <a:latin typeface="Cambria" pitchFamily="18" charset="0"/>
                <a:ea typeface="MS PGothic" pitchFamily="34" charset="-128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2C59A7"/>
                </a:solidFill>
                <a:latin typeface="Cambria" pitchFamily="18" charset="0"/>
                <a:ea typeface="MS PGothic" pitchFamily="34" charset="-128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2C59A7"/>
                </a:solidFill>
                <a:latin typeface="Cambria" pitchFamily="18" charset="0"/>
                <a:ea typeface="MS PGothic" pitchFamily="34" charset="-128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2C59A7"/>
                </a:solidFill>
                <a:latin typeface="Cambria" pitchFamily="18" charset="0"/>
                <a:ea typeface="MS PGothic" pitchFamily="34" charset="-128"/>
                <a:cs typeface="Arial" charset="0"/>
              </a:defRPr>
            </a:lvl5pPr>
            <a:lvl6pPr marL="650230"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rgbClr val="2C59A7"/>
                </a:solidFill>
                <a:latin typeface="Arial" charset="0"/>
                <a:cs typeface="Arial" charset="0"/>
              </a:defRPr>
            </a:lvl6pPr>
            <a:lvl7pPr marL="1300460"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rgbClr val="2C59A7"/>
                </a:solidFill>
                <a:latin typeface="Arial" charset="0"/>
                <a:cs typeface="Arial" charset="0"/>
              </a:defRPr>
            </a:lvl7pPr>
            <a:lvl8pPr marL="1950690"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rgbClr val="2C59A7"/>
                </a:solidFill>
                <a:latin typeface="Arial" charset="0"/>
                <a:cs typeface="Arial" charset="0"/>
              </a:defRPr>
            </a:lvl8pPr>
            <a:lvl9pPr marL="2600919"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rgbClr val="2C59A7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ym typeface="Monaco"/>
              </a:rPr>
              <a:t>Annual Priorities for 2020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2C59A7"/>
              </a:solidFill>
              <a:effectLst/>
              <a:uLnTx/>
              <a:uFillTx/>
              <a:latin typeface="Calibri" panose="020F0502020204030204" pitchFamily="34" charset="0"/>
              <a:ea typeface="MS PGothic" pitchFamily="34" charset="-128"/>
              <a:cs typeface="Arial" pitchFamily="34" charset="0"/>
              <a:sym typeface="Monaco"/>
            </a:endParaRP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21B51D2B-B7A2-F74C-8991-07FE77D997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3021627"/>
              </p:ext>
            </p:extLst>
          </p:nvPr>
        </p:nvGraphicFramePr>
        <p:xfrm>
          <a:off x="655981" y="1126564"/>
          <a:ext cx="11157252" cy="558580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946853">
                  <a:extLst>
                    <a:ext uri="{9D8B030D-6E8A-4147-A177-3AD203B41FA5}">
                      <a16:colId xmlns:a16="http://schemas.microsoft.com/office/drawing/2014/main" val="2089022925"/>
                    </a:ext>
                  </a:extLst>
                </a:gridCol>
                <a:gridCol w="2210399">
                  <a:extLst>
                    <a:ext uri="{9D8B030D-6E8A-4147-A177-3AD203B41FA5}">
                      <a16:colId xmlns:a16="http://schemas.microsoft.com/office/drawing/2014/main" val="890120559"/>
                    </a:ext>
                  </a:extLst>
                </a:gridCol>
              </a:tblGrid>
              <a:tr h="48982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Measures</a:t>
                      </a:r>
                    </a:p>
                  </a:txBody>
                  <a:tcPr marL="38053" marR="38053" marT="19027" marB="190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Target date</a:t>
                      </a:r>
                    </a:p>
                  </a:txBody>
                  <a:tcPr marL="38053" marR="38053" marT="19027" marB="190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696797"/>
                  </a:ext>
                </a:extLst>
              </a:tr>
              <a:tr h="541379"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 Negative List Approach Capacity Building Activities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053" marR="38053" marT="19027" marB="190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Feb 2020</a:t>
                      </a:r>
                    </a:p>
                  </a:txBody>
                  <a:tcPr marL="38053" marR="38053" marT="19027" marB="190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519401"/>
                  </a:ext>
                </a:extLst>
              </a:tr>
              <a:tr h="980139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2. </a:t>
                      </a:r>
                      <a:r>
                        <a:rPr lang="en-US" sz="16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Present a comprehensive visual report of</a:t>
                      </a:r>
                      <a:r>
                        <a:rPr lang="en-US" sz="1600" b="1" baseline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6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the Monitoring Tool </a:t>
                      </a:r>
                      <a:r>
                        <a:rPr lang="en-US" sz="16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for FS liberalization to AFMGM in relation to the Insurance SAPs, Banking QABs and Capital Markets initiatives.</a:t>
                      </a:r>
                    </a:p>
                    <a:p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38053" marR="38053" marT="19027" marB="190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Oct 2020</a:t>
                      </a:r>
                    </a:p>
                  </a:txBody>
                  <a:tcPr marL="38053" marR="38053" marT="19027" marB="190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659289"/>
                  </a:ext>
                </a:extLst>
              </a:tr>
              <a:tr h="7980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 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Develop a Work Plan for WC-FSL’s Transition to NCM 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in consideration to its future ASEAN+1 FTA engagements.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053" marR="38053" marT="19027" marB="190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r>
                        <a:rPr lang="en-US" sz="1600" strike="noStrike" kern="12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2020</a:t>
                      </a:r>
                    </a:p>
                  </a:txBody>
                  <a:tcPr marL="38053" marR="38053" marT="19027" marB="190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146104"/>
                  </a:ext>
                </a:extLst>
              </a:tr>
              <a:tr h="846089">
                <a:tc>
                  <a:txBody>
                    <a:bodyPr/>
                    <a:lstStyle/>
                    <a:p>
                      <a:r>
                        <a:rPr lang="en-US" sz="1600" b="1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 </a:t>
                      </a:r>
                      <a:r>
                        <a:rPr lang="en-US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Propose</a:t>
                      </a:r>
                      <a:r>
                        <a:rPr lang="en-US" sz="1600" b="1" baseline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capacity building on</a:t>
                      </a:r>
                      <a:r>
                        <a:rPr lang="en-US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Investor State Dispute Settlement on Financial Services </a:t>
                      </a:r>
                      <a:r>
                        <a:rPr lang="en-US" sz="16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 further enhance the understanding and capacitate the negotiating skills of AMS</a:t>
                      </a:r>
                      <a:endParaRPr lang="en-US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053" marR="38053" marT="19027" marB="190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2021</a:t>
                      </a:r>
                    </a:p>
                  </a:txBody>
                  <a:tcPr marL="38053" marR="38053" marT="19027" marB="190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038454"/>
                  </a:ext>
                </a:extLst>
              </a:tr>
              <a:tr h="846089"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5. Provide guidance to AANZFTA Financial Services Annex </a:t>
                      </a:r>
                      <a:r>
                        <a:rPr lang="en-US" sz="16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on its forthcoming review.</a:t>
                      </a:r>
                      <a:endParaRPr lang="en-US" sz="16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8053" marR="38053" marT="19027" marB="190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strike="noStrike" kern="12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2020</a:t>
                      </a:r>
                    </a:p>
                  </a:txBody>
                  <a:tcPr marL="38053" marR="38053" marT="19027" marB="190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367560"/>
                  </a:ext>
                </a:extLst>
              </a:tr>
              <a:tr h="105094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6. Significant AMS Commitments to the 9</a:t>
                      </a:r>
                      <a:r>
                        <a:rPr lang="en-US" sz="1600" b="1" baseline="30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th</a:t>
                      </a:r>
                      <a:r>
                        <a:rPr lang="en-US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Round of Negotiations</a:t>
                      </a:r>
                      <a:r>
                        <a:rPr lang="en-US" sz="1600" b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under AFAS as the last package before transitioning to ATISA</a:t>
                      </a:r>
                      <a:endParaRPr lang="en-US" sz="1600" i="1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38053" marR="38053" marT="19027" marB="19027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kern="12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2020</a:t>
                      </a:r>
                    </a:p>
                  </a:txBody>
                  <a:tcPr marL="38053" marR="38053" marT="19027" marB="190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58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340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13EA-0C10-4C4C-B94C-86AC6F409F5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56591" y="492923"/>
            <a:ext cx="11157252" cy="1080591"/>
          </a:xfrm>
          <a:prstGeom prst="rect">
            <a:avLst/>
          </a:prstGeom>
        </p:spPr>
        <p:txBody>
          <a:bodyPr anchor="t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400" b="1" kern="1200">
                <a:solidFill>
                  <a:srgbClr val="2C59A7"/>
                </a:solidFill>
                <a:latin typeface="Calibri" panose="020F0502020204030204" pitchFamily="34" charset="0"/>
                <a:ea typeface="MS PGothic" pitchFamily="34" charset="-128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2C59A7"/>
                </a:solidFill>
                <a:latin typeface="Cambria" pitchFamily="18" charset="0"/>
                <a:ea typeface="MS PGothic" pitchFamily="34" charset="-128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2C59A7"/>
                </a:solidFill>
                <a:latin typeface="Cambria" pitchFamily="18" charset="0"/>
                <a:ea typeface="MS PGothic" pitchFamily="34" charset="-128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2C59A7"/>
                </a:solidFill>
                <a:latin typeface="Cambria" pitchFamily="18" charset="0"/>
                <a:ea typeface="MS PGothic" pitchFamily="34" charset="-128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2C59A7"/>
                </a:solidFill>
                <a:latin typeface="Cambria" pitchFamily="18" charset="0"/>
                <a:ea typeface="MS PGothic" pitchFamily="34" charset="-128"/>
                <a:cs typeface="Arial" charset="0"/>
              </a:defRPr>
            </a:lvl5pPr>
            <a:lvl6pPr marL="650230"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rgbClr val="2C59A7"/>
                </a:solidFill>
                <a:latin typeface="Arial" charset="0"/>
                <a:cs typeface="Arial" charset="0"/>
              </a:defRPr>
            </a:lvl6pPr>
            <a:lvl7pPr marL="1300460"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rgbClr val="2C59A7"/>
                </a:solidFill>
                <a:latin typeface="Arial" charset="0"/>
                <a:cs typeface="Arial" charset="0"/>
              </a:defRPr>
            </a:lvl7pPr>
            <a:lvl8pPr marL="1950690"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rgbClr val="2C59A7"/>
                </a:solidFill>
                <a:latin typeface="Arial" charset="0"/>
                <a:cs typeface="Arial" charset="0"/>
              </a:defRPr>
            </a:lvl8pPr>
            <a:lvl9pPr marL="2600919"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rgbClr val="2C59A7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ym typeface="Monaco"/>
              </a:rPr>
              <a:t>Requested Actions: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2C59A7"/>
              </a:solidFill>
              <a:effectLst/>
              <a:uLnTx/>
              <a:uFillTx/>
              <a:latin typeface="Calibri" panose="020F0502020204030204" pitchFamily="34" charset="0"/>
              <a:ea typeface="MS PGothic" pitchFamily="34" charset="-128"/>
              <a:cs typeface="Arial" pitchFamily="34" charset="0"/>
              <a:sym typeface="Monaco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8448492-E294-7849-8A88-CED6D44B7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9146" y="1381578"/>
            <a:ext cx="10224654" cy="5113338"/>
          </a:xfrm>
        </p:spPr>
        <p:txBody>
          <a:bodyPr/>
          <a:lstStyle/>
          <a:p>
            <a:pPr algn="just"/>
            <a:r>
              <a:rPr lang="en-US" sz="2800" dirty="0"/>
              <a:t>The Meeting may wish to note the outcomes of the </a:t>
            </a:r>
            <a:r>
              <a:rPr lang="en-US" dirty="0"/>
              <a:t>6</a:t>
            </a:r>
            <a:r>
              <a:rPr lang="en-US" sz="2800" baseline="30000" dirty="0"/>
              <a:t>th</a:t>
            </a:r>
            <a:r>
              <a:rPr lang="en-US" baseline="30000" dirty="0"/>
              <a:t> </a:t>
            </a:r>
            <a:r>
              <a:rPr lang="en-US" sz="2800" dirty="0"/>
              <a:t>AFMGM and the 37</a:t>
            </a:r>
            <a:r>
              <a:rPr lang="en-US" sz="2800" baseline="30000" dirty="0"/>
              <a:t>th</a:t>
            </a:r>
            <a:r>
              <a:rPr lang="en-US" sz="2800" dirty="0"/>
              <a:t> ASEAN Summit related to the implementation of the AEC Blueprint 2025</a:t>
            </a:r>
          </a:p>
          <a:p>
            <a:pPr marL="0" indent="0" algn="just">
              <a:buNone/>
            </a:pPr>
            <a:endParaRPr lang="en-US" sz="2800" dirty="0"/>
          </a:p>
          <a:p>
            <a:pPr algn="just"/>
            <a:r>
              <a:rPr lang="en-US" sz="2800" dirty="0"/>
              <a:t>The Meeting may wish to </a:t>
            </a:r>
            <a:r>
              <a:rPr lang="en-US" dirty="0"/>
              <a:t>review the completion of</a:t>
            </a:r>
            <a:r>
              <a:rPr lang="en-US" sz="2800" dirty="0"/>
              <a:t> the Annual Priorities for 2020.</a:t>
            </a:r>
          </a:p>
        </p:txBody>
      </p:sp>
    </p:spTree>
    <p:extLst>
      <p:ext uri="{BB962C8B-B14F-4D97-AF65-F5344CB8AC3E}">
        <p14:creationId xmlns:p14="http://schemas.microsoft.com/office/powerpoint/2010/main" val="380134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605320" y="1622674"/>
            <a:ext cx="7143750" cy="703263"/>
          </a:xfrm>
        </p:spPr>
        <p:txBody>
          <a:bodyPr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Thank you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281731" y="5154625"/>
            <a:ext cx="1638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www.asean.org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430" y="2492903"/>
            <a:ext cx="2143125" cy="2143125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2714177" y="4636028"/>
            <a:ext cx="714375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rgbClr val="2C59A7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C59A7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C59A7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C59A7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C59A7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2C59A7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2C59A7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2C59A7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2C59A7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800" b="1" dirty="0"/>
              <a:t>“ONE VISION, ONE IDENTITY, ONE COMMUNITY”</a:t>
            </a:r>
          </a:p>
        </p:txBody>
      </p:sp>
    </p:spTree>
    <p:extLst>
      <p:ext uri="{BB962C8B-B14F-4D97-AF65-F5344CB8AC3E}">
        <p14:creationId xmlns:p14="http://schemas.microsoft.com/office/powerpoint/2010/main" val="3177154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14493</TotalTime>
  <Words>993</Words>
  <Application>Microsoft Office PowerPoint</Application>
  <PresentationFormat>Widescreen</PresentationFormat>
  <Paragraphs>150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4" baseType="lpstr">
      <vt:lpstr>맑은 고딕</vt:lpstr>
      <vt:lpstr>MS PGothic</vt:lpstr>
      <vt:lpstr>Arial</vt:lpstr>
      <vt:lpstr>Arial Black</vt:lpstr>
      <vt:lpstr>Calibri</vt:lpstr>
      <vt:lpstr>Calibri Light</vt:lpstr>
      <vt:lpstr>Century Gothic</vt:lpstr>
      <vt:lpstr>Ebrima</vt:lpstr>
      <vt:lpstr>Helvetica</vt:lpstr>
      <vt:lpstr>Monaco</vt:lpstr>
      <vt:lpstr>Tahoma</vt:lpstr>
      <vt:lpstr>Times New Roman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Mid-Term Review of the AEC Blueprint 2025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ASEC</dc:creator>
  <cp:lastModifiedBy>Debie Ameta Meliala</cp:lastModifiedBy>
  <cp:revision>661</cp:revision>
  <cp:lastPrinted>2020-01-02T09:12:42Z</cp:lastPrinted>
  <dcterms:created xsi:type="dcterms:W3CDTF">2018-10-24T06:22:43Z</dcterms:created>
  <dcterms:modified xsi:type="dcterms:W3CDTF">2020-11-20T06:33:51Z</dcterms:modified>
</cp:coreProperties>
</file>