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97" r:id="rId2"/>
    <p:sldId id="312" r:id="rId3"/>
    <p:sldId id="314" r:id="rId4"/>
    <p:sldId id="311" r:id="rId5"/>
    <p:sldId id="319" r:id="rId6"/>
    <p:sldId id="318" r:id="rId7"/>
    <p:sldId id="315" r:id="rId8"/>
    <p:sldId id="317" r:id="rId9"/>
    <p:sldId id="316"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7" autoAdjust="0"/>
    <p:restoredTop sz="93615" autoAdjust="0"/>
  </p:normalViewPr>
  <p:slideViewPr>
    <p:cSldViewPr>
      <p:cViewPr varScale="1">
        <p:scale>
          <a:sx n="57" d="100"/>
          <a:sy n="57" d="100"/>
        </p:scale>
        <p:origin x="163" y="3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1B90F1D-0A08-4838-BEC3-C5982200C243}" type="datetimeFigureOut">
              <a:rPr lang="en-US" smtClean="0"/>
              <a:t>2/5/2018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73F169B-821E-4918-AEE6-382377136803}" type="slidenum">
              <a:rPr lang="en-US" smtClean="0"/>
              <a:t>‹#›</a:t>
            </a:fld>
            <a:endParaRPr lang="en-US"/>
          </a:p>
        </p:txBody>
      </p:sp>
    </p:spTree>
    <p:extLst>
      <p:ext uri="{BB962C8B-B14F-4D97-AF65-F5344CB8AC3E}">
        <p14:creationId xmlns:p14="http://schemas.microsoft.com/office/powerpoint/2010/main" val="14228205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18E2E37-E5DA-4CC9-A2B5-E1BD77459D3B}" type="slidenum">
              <a:rPr lang="en-US" smtClean="0"/>
              <a:t>2</a:t>
            </a:fld>
            <a:endParaRPr lang="en-US"/>
          </a:p>
        </p:txBody>
      </p:sp>
    </p:spTree>
    <p:extLst>
      <p:ext uri="{BB962C8B-B14F-4D97-AF65-F5344CB8AC3E}">
        <p14:creationId xmlns:p14="http://schemas.microsoft.com/office/powerpoint/2010/main" val="5089651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18E2E37-E5DA-4CC9-A2B5-E1BD77459D3B}" type="slidenum">
              <a:rPr lang="en-US" smtClean="0"/>
              <a:t>3</a:t>
            </a:fld>
            <a:endParaRPr lang="en-US"/>
          </a:p>
        </p:txBody>
      </p:sp>
    </p:spTree>
    <p:extLst>
      <p:ext uri="{BB962C8B-B14F-4D97-AF65-F5344CB8AC3E}">
        <p14:creationId xmlns:p14="http://schemas.microsoft.com/office/powerpoint/2010/main" val="28024893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C6C0151A-3892-436A-A4E3-29C7E97AEFFC}" type="slidenum">
              <a:rPr lang="en-US" smtClean="0"/>
              <a:pPr/>
              <a:t>4</a:t>
            </a:fld>
            <a:endParaRPr lang="en-US" dirty="0"/>
          </a:p>
        </p:txBody>
      </p:sp>
      <p:sp>
        <p:nvSpPr>
          <p:cNvPr id="6" name="Notes Placeholder 2"/>
          <p:cNvSpPr txBox="1">
            <a:spLocks/>
          </p:cNvSpPr>
          <p:nvPr/>
        </p:nvSpPr>
        <p:spPr>
          <a:xfrm>
            <a:off x="679152" y="4838558"/>
            <a:ext cx="5433214" cy="4440377"/>
          </a:xfrm>
          <a:prstGeom prst="rect">
            <a:avLst/>
          </a:prstGeom>
        </p:spPr>
        <p:txBody>
          <a:bodyPr vert="horz" lIns="93102" tIns="46552" rIns="93102" bIns="46552" rtlCol="0"/>
          <a:lst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a:lstStyle>
          <a:p>
            <a:endParaRPr lang="en-US" dirty="0"/>
          </a:p>
        </p:txBody>
      </p:sp>
      <p:sp>
        <p:nvSpPr>
          <p:cNvPr id="7" name="Notes Placeholder 6"/>
          <p:cNvSpPr>
            <a:spLocks noGrp="1"/>
          </p:cNvSpPr>
          <p:nvPr>
            <p:ph type="body" sz="quarter" idx="11"/>
          </p:nvPr>
        </p:nvSpPr>
        <p:spPr/>
        <p:txBody>
          <a:bodyPr/>
          <a:lstStyle/>
          <a:p>
            <a:endParaRPr lang="en-US" sz="1100" dirty="0">
              <a:latin typeface="Garamond" panose="02020404030301010803" pitchFamily="18" charset="0"/>
            </a:endParaRPr>
          </a:p>
        </p:txBody>
      </p:sp>
    </p:spTree>
    <p:extLst>
      <p:ext uri="{BB962C8B-B14F-4D97-AF65-F5344CB8AC3E}">
        <p14:creationId xmlns:p14="http://schemas.microsoft.com/office/powerpoint/2010/main" val="42666402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714348" y="3886200"/>
            <a:ext cx="7058052" cy="1752600"/>
          </a:xfrm>
        </p:spPr>
        <p:txBody>
          <a:bodyPr>
            <a:normAutofit/>
          </a:bodyPr>
          <a:lstStyle>
            <a:lvl1pPr marL="0" indent="0" algn="l">
              <a:buNone/>
              <a:defRPr sz="25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fld id="{35211006-167C-4576-9E03-76E314DFB06F}" type="datetimeFigureOut">
              <a:rPr lang="en-US" smtClean="0"/>
              <a:t>2/5/2018</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C4C438A-D942-414E-9339-837C85740DD3}"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35211006-167C-4576-9E03-76E314DFB06F}" type="datetimeFigureOut">
              <a:rPr lang="en-US" smtClean="0"/>
              <a:t>2/5/2018</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C4C438A-D942-414E-9339-837C85740DD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35211006-167C-4576-9E03-76E314DFB06F}" type="datetimeFigureOut">
              <a:rPr lang="en-US" smtClean="0"/>
              <a:t>2/5/2018</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C4C438A-D942-414E-9339-837C85740DD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buClr>
                <a:srgbClr val="FF0000"/>
              </a:buClr>
              <a:defRPr/>
            </a:lvl1pPr>
          </a:lstStyle>
          <a:p>
            <a:pPr lvl="0"/>
            <a:r>
              <a:rPr lang="en-US" smtClean="0"/>
              <a:t>Click to edit Master text styles</a:t>
            </a:r>
          </a:p>
          <a:p>
            <a:pPr lvl="1"/>
            <a:r>
              <a:rPr lang="en-US" smtClean="0"/>
              <a:t>Second level</a:t>
            </a:r>
          </a:p>
        </p:txBody>
      </p:sp>
      <p:sp>
        <p:nvSpPr>
          <p:cNvPr id="4" name="Date Placeholder 3"/>
          <p:cNvSpPr>
            <a:spLocks noGrp="1"/>
          </p:cNvSpPr>
          <p:nvPr>
            <p:ph type="dt" sz="half" idx="10"/>
          </p:nvPr>
        </p:nvSpPr>
        <p:spPr/>
        <p:txBody>
          <a:bodyPr/>
          <a:lstStyle>
            <a:lvl1pPr>
              <a:defRPr/>
            </a:lvl1pPr>
          </a:lstStyle>
          <a:p>
            <a:fld id="{35211006-167C-4576-9E03-76E314DFB06F}" type="datetimeFigureOut">
              <a:rPr lang="en-US" smtClean="0"/>
              <a:t>2/5/2018</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C4C438A-D942-414E-9339-837C85740DD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35211006-167C-4576-9E03-76E314DFB06F}" type="datetimeFigureOut">
              <a:rPr lang="en-US" smtClean="0"/>
              <a:t>2/5/2018</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C4C438A-D942-414E-9339-837C85740DD3}"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35211006-167C-4576-9E03-76E314DFB06F}" type="datetimeFigureOut">
              <a:rPr lang="en-US" smtClean="0"/>
              <a:t>2/5/2018</a:t>
            </a:fld>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a:lvl1pPr>
          </a:lstStyle>
          <a:p>
            <a:fld id="{9C4C438A-D942-414E-9339-837C85740DD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736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97126"/>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85736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97126"/>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35211006-167C-4576-9E03-76E314DFB06F}" type="datetimeFigureOut">
              <a:rPr lang="en-US" smtClean="0"/>
              <a:t>2/5/2018</a:t>
            </a:fld>
            <a:endParaRPr lang="en-US"/>
          </a:p>
        </p:txBody>
      </p:sp>
      <p:sp>
        <p:nvSpPr>
          <p:cNvPr id="8" name="Footer Placeholder 4"/>
          <p:cNvSpPr>
            <a:spLocks noGrp="1"/>
          </p:cNvSpPr>
          <p:nvPr>
            <p:ph type="ftr" sz="quarter" idx="11"/>
          </p:nvPr>
        </p:nvSpPr>
        <p:spPr/>
        <p:txBody>
          <a:bodyPr/>
          <a:lstStyle>
            <a:lvl1pPr>
              <a:defRPr/>
            </a:lvl1pPr>
          </a:lstStyle>
          <a:p>
            <a:endParaRPr lang="en-US"/>
          </a:p>
        </p:txBody>
      </p:sp>
      <p:sp>
        <p:nvSpPr>
          <p:cNvPr id="9" name="Slide Number Placeholder 5"/>
          <p:cNvSpPr>
            <a:spLocks noGrp="1"/>
          </p:cNvSpPr>
          <p:nvPr>
            <p:ph type="sldNum" sz="quarter" idx="12"/>
          </p:nvPr>
        </p:nvSpPr>
        <p:spPr/>
        <p:txBody>
          <a:bodyPr/>
          <a:lstStyle>
            <a:lvl1pPr>
              <a:defRPr/>
            </a:lvl1pPr>
          </a:lstStyle>
          <a:p>
            <a:fld id="{9C4C438A-D942-414E-9339-837C85740DD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35211006-167C-4576-9E03-76E314DFB06F}" type="datetimeFigureOut">
              <a:rPr lang="en-US" smtClean="0"/>
              <a:t>2/5/2018</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9C4C438A-D942-414E-9339-837C85740DD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35211006-167C-4576-9E03-76E314DFB06F}" type="datetimeFigureOut">
              <a:rPr lang="en-US" smtClean="0"/>
              <a:t>2/5/2018</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9C4C438A-D942-414E-9339-837C85740DD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35211006-167C-4576-9E03-76E314DFB06F}" type="datetimeFigureOut">
              <a:rPr lang="en-US" smtClean="0"/>
              <a:t>2/5/2018</a:t>
            </a:fld>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a:lvl1pPr>
          </a:lstStyle>
          <a:p>
            <a:fld id="{9C4C438A-D942-414E-9339-837C85740DD3}"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35211006-167C-4576-9E03-76E314DFB06F}" type="datetimeFigureOut">
              <a:rPr lang="en-US" smtClean="0"/>
              <a:t>2/5/2018</a:t>
            </a:fld>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a:lvl1pPr>
          </a:lstStyle>
          <a:p>
            <a:fld id="{9C4C438A-D942-414E-9339-837C85740DD3}"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714375" y="1000108"/>
            <a:ext cx="7143750" cy="7032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714375" y="1660508"/>
            <a:ext cx="714375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fld id="{35211006-167C-4576-9E03-76E314DFB06F}" type="datetimeFigureOut">
              <a:rPr lang="en-US" smtClean="0"/>
              <a:t>2/5/2018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fld id="{9C4C438A-D942-414E-9339-837C85740DD3}" type="slidenum">
              <a:rPr lang="en-US" smtClean="0"/>
              <a:t>‹#›</a:t>
            </a:fld>
            <a:endParaRPr lang="en-US"/>
          </a:p>
        </p:txBody>
      </p:sp>
      <p:pic>
        <p:nvPicPr>
          <p:cNvPr id="1031" name="Picture 2"/>
          <p:cNvPicPr>
            <a:picLocks noChangeAspect="1" noChangeArrowheads="1"/>
          </p:cNvPicPr>
          <p:nvPr/>
        </p:nvPicPr>
        <p:blipFill>
          <a:blip r:embed="rId13">
            <a:clrChange>
              <a:clrFrom>
                <a:srgbClr val="FFFFFF"/>
              </a:clrFrom>
              <a:clrTo>
                <a:srgbClr val="FFFFFF">
                  <a:alpha val="0"/>
                </a:srgbClr>
              </a:clrTo>
            </a:clrChange>
          </a:blip>
          <a:srcRect l="101" t="517"/>
          <a:stretch>
            <a:fillRect/>
          </a:stretch>
        </p:blipFill>
        <p:spPr bwMode="auto">
          <a:xfrm>
            <a:off x="0" y="0"/>
            <a:ext cx="9140825" cy="1262063"/>
          </a:xfrm>
          <a:prstGeom prst="rect">
            <a:avLst/>
          </a:prstGeom>
          <a:noFill/>
          <a:ln w="9525">
            <a:noFill/>
            <a:miter lim="800000"/>
            <a:headEnd/>
            <a:tailEnd/>
          </a:ln>
        </p:spPr>
      </p:pic>
      <p:pic>
        <p:nvPicPr>
          <p:cNvPr id="3" name="Picture 3"/>
          <p:cNvPicPr>
            <a:picLocks noChangeAspect="1" noChangeArrowheads="1"/>
          </p:cNvPicPr>
          <p:nvPr/>
        </p:nvPicPr>
        <p:blipFill>
          <a:blip r:embed="rId14"/>
          <a:srcRect/>
          <a:stretch>
            <a:fillRect/>
          </a:stretch>
        </p:blipFill>
        <p:spPr bwMode="auto">
          <a:xfrm>
            <a:off x="8072650" y="5524507"/>
            <a:ext cx="821443" cy="821443"/>
          </a:xfrm>
          <a:prstGeom prst="rect">
            <a:avLst/>
          </a:prstGeom>
          <a:noFill/>
          <a:ln w="9525">
            <a:noFill/>
            <a:miter lim="800000"/>
            <a:headEnd/>
            <a:tailEnd/>
          </a:ln>
          <a:effec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fontAlgn="base" hangingPunct="1">
        <a:spcBef>
          <a:spcPct val="0"/>
        </a:spcBef>
        <a:spcAft>
          <a:spcPct val="0"/>
        </a:spcAft>
        <a:defRPr sz="4200" kern="1200">
          <a:solidFill>
            <a:srgbClr val="2C59A7"/>
          </a:solidFill>
          <a:latin typeface="Arial" pitchFamily="34" charset="0"/>
          <a:ea typeface="+mj-ea"/>
          <a:cs typeface="Arial" pitchFamily="34" charset="0"/>
        </a:defRPr>
      </a:lvl1pPr>
      <a:lvl2pPr algn="l" rtl="0" eaLnBrk="1" fontAlgn="base" hangingPunct="1">
        <a:spcBef>
          <a:spcPct val="0"/>
        </a:spcBef>
        <a:spcAft>
          <a:spcPct val="0"/>
        </a:spcAft>
        <a:defRPr sz="4200">
          <a:solidFill>
            <a:srgbClr val="2C59A7"/>
          </a:solidFill>
          <a:latin typeface="Arial" charset="0"/>
          <a:cs typeface="Arial" charset="0"/>
        </a:defRPr>
      </a:lvl2pPr>
      <a:lvl3pPr algn="l" rtl="0" eaLnBrk="1" fontAlgn="base" hangingPunct="1">
        <a:spcBef>
          <a:spcPct val="0"/>
        </a:spcBef>
        <a:spcAft>
          <a:spcPct val="0"/>
        </a:spcAft>
        <a:defRPr sz="4200">
          <a:solidFill>
            <a:srgbClr val="2C59A7"/>
          </a:solidFill>
          <a:latin typeface="Arial" charset="0"/>
          <a:cs typeface="Arial" charset="0"/>
        </a:defRPr>
      </a:lvl3pPr>
      <a:lvl4pPr algn="l" rtl="0" eaLnBrk="1" fontAlgn="base" hangingPunct="1">
        <a:spcBef>
          <a:spcPct val="0"/>
        </a:spcBef>
        <a:spcAft>
          <a:spcPct val="0"/>
        </a:spcAft>
        <a:defRPr sz="4200">
          <a:solidFill>
            <a:srgbClr val="2C59A7"/>
          </a:solidFill>
          <a:latin typeface="Arial" charset="0"/>
          <a:cs typeface="Arial" charset="0"/>
        </a:defRPr>
      </a:lvl4pPr>
      <a:lvl5pPr algn="l" rtl="0" eaLnBrk="1" fontAlgn="base" hangingPunct="1">
        <a:spcBef>
          <a:spcPct val="0"/>
        </a:spcBef>
        <a:spcAft>
          <a:spcPct val="0"/>
        </a:spcAft>
        <a:defRPr sz="4200">
          <a:solidFill>
            <a:srgbClr val="2C59A7"/>
          </a:solidFill>
          <a:latin typeface="Arial" charset="0"/>
          <a:cs typeface="Arial" charset="0"/>
        </a:defRPr>
      </a:lvl5pPr>
      <a:lvl6pPr marL="457200" algn="l" rtl="0" eaLnBrk="1" fontAlgn="base" hangingPunct="1">
        <a:spcBef>
          <a:spcPct val="0"/>
        </a:spcBef>
        <a:spcAft>
          <a:spcPct val="0"/>
        </a:spcAft>
        <a:defRPr sz="4200">
          <a:solidFill>
            <a:srgbClr val="2C59A7"/>
          </a:solidFill>
          <a:latin typeface="Arial" charset="0"/>
          <a:cs typeface="Arial" charset="0"/>
        </a:defRPr>
      </a:lvl6pPr>
      <a:lvl7pPr marL="914400" algn="l" rtl="0" eaLnBrk="1" fontAlgn="base" hangingPunct="1">
        <a:spcBef>
          <a:spcPct val="0"/>
        </a:spcBef>
        <a:spcAft>
          <a:spcPct val="0"/>
        </a:spcAft>
        <a:defRPr sz="4200">
          <a:solidFill>
            <a:srgbClr val="2C59A7"/>
          </a:solidFill>
          <a:latin typeface="Arial" charset="0"/>
          <a:cs typeface="Arial" charset="0"/>
        </a:defRPr>
      </a:lvl7pPr>
      <a:lvl8pPr marL="1371600" algn="l" rtl="0" eaLnBrk="1" fontAlgn="base" hangingPunct="1">
        <a:spcBef>
          <a:spcPct val="0"/>
        </a:spcBef>
        <a:spcAft>
          <a:spcPct val="0"/>
        </a:spcAft>
        <a:defRPr sz="4200">
          <a:solidFill>
            <a:srgbClr val="2C59A7"/>
          </a:solidFill>
          <a:latin typeface="Arial" charset="0"/>
          <a:cs typeface="Arial" charset="0"/>
        </a:defRPr>
      </a:lvl8pPr>
      <a:lvl9pPr marL="1828800" algn="l" rtl="0" eaLnBrk="1" fontAlgn="base" hangingPunct="1">
        <a:spcBef>
          <a:spcPct val="0"/>
        </a:spcBef>
        <a:spcAft>
          <a:spcPct val="0"/>
        </a:spcAft>
        <a:defRPr sz="4200">
          <a:solidFill>
            <a:srgbClr val="2C59A7"/>
          </a:solidFill>
          <a:latin typeface="Arial" charset="0"/>
          <a:cs typeface="Arial" charset="0"/>
        </a:defRPr>
      </a:lvl9pPr>
    </p:titleStyle>
    <p:bodyStyle>
      <a:lvl1pPr marL="342900" indent="-342900" algn="l" rtl="0" eaLnBrk="1" fontAlgn="base" hangingPunct="1">
        <a:spcBef>
          <a:spcPct val="20000"/>
        </a:spcBef>
        <a:spcAft>
          <a:spcPct val="0"/>
        </a:spcAft>
        <a:buClr>
          <a:srgbClr val="FF0000"/>
        </a:buClr>
        <a:buFont typeface="Arial" charset="0"/>
        <a:buChar char="•"/>
        <a:defRPr sz="3200" kern="1200">
          <a:solidFill>
            <a:schemeClr val="tx1"/>
          </a:solidFill>
          <a:latin typeface="Arial" pitchFamily="34" charset="0"/>
          <a:ea typeface="+mn-ea"/>
          <a:cs typeface="Arial" pitchFamily="34" charset="0"/>
        </a:defRPr>
      </a:lvl1pPr>
      <a:lvl2pPr marL="742950" indent="-285750" algn="l" rtl="0" eaLnBrk="1" fontAlgn="base" hangingPunct="1">
        <a:spcBef>
          <a:spcPct val="20000"/>
        </a:spcBef>
        <a:spcAft>
          <a:spcPct val="0"/>
        </a:spcAft>
        <a:buFont typeface="Arial" charset="0"/>
        <a:buChar char="–"/>
        <a:defRPr sz="1200" kern="1200">
          <a:solidFill>
            <a:schemeClr val="tx1"/>
          </a:solidFill>
          <a:latin typeface="Arial" pitchFamily="34" charset="0"/>
          <a:ea typeface="+mn-ea"/>
          <a:cs typeface="Arial" pitchFamily="34" charset="0"/>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Arial" pitchFamily="34" charset="0"/>
          <a:ea typeface="+mn-ea"/>
          <a:cs typeface="Arial" pitchFamily="34" charset="0"/>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n-US" sz="4000" b="1" dirty="0" smtClean="0">
                <a:effectLst>
                  <a:outerShdw blurRad="38100" dist="38100" dir="2700000" algn="tl">
                    <a:srgbClr val="000000">
                      <a:alpha val="43137"/>
                    </a:srgbClr>
                  </a:outerShdw>
                </a:effectLst>
              </a:rPr>
              <a:t>Agenda 8.3</a:t>
            </a:r>
            <a:br>
              <a:rPr lang="en-US" sz="4000" b="1" dirty="0" smtClean="0">
                <a:effectLst>
                  <a:outerShdw blurRad="38100" dist="38100" dir="2700000" algn="tl">
                    <a:srgbClr val="000000">
                      <a:alpha val="43137"/>
                    </a:srgbClr>
                  </a:outerShdw>
                </a:effectLst>
              </a:rPr>
            </a:br>
            <a:r>
              <a:rPr lang="en-US" b="1" dirty="0" smtClean="0">
                <a:effectLst>
                  <a:outerShdw blurRad="38100" dist="38100" dir="2700000" algn="tl">
                    <a:srgbClr val="000000">
                      <a:alpha val="43137"/>
                    </a:srgbClr>
                  </a:outerShdw>
                </a:effectLst>
              </a:rPr>
              <a:t>Annex 1 of the ASEAN Charter</a:t>
            </a:r>
            <a:endParaRPr lang="en-US" b="1" dirty="0">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762000" y="4953000"/>
            <a:ext cx="7058052" cy="1295400"/>
          </a:xfrm>
        </p:spPr>
        <p:txBody>
          <a:bodyPr>
            <a:normAutofit fontScale="77500" lnSpcReduction="20000"/>
          </a:bodyPr>
          <a:lstStyle/>
          <a:p>
            <a:endParaRPr lang="en-US" dirty="0" smtClean="0"/>
          </a:p>
          <a:p>
            <a:pPr algn="r"/>
            <a:r>
              <a:rPr lang="en-US" dirty="0"/>
              <a:t>AFCDM-WG, </a:t>
            </a:r>
            <a:r>
              <a:rPr lang="en-US" dirty="0" smtClean="0"/>
              <a:t>9 February 2018</a:t>
            </a:r>
            <a:endParaRPr lang="en-US" dirty="0"/>
          </a:p>
          <a:p>
            <a:pPr algn="r"/>
            <a:r>
              <a:rPr lang="en-US" dirty="0" smtClean="0"/>
              <a:t>Singapore</a:t>
            </a:r>
            <a:endParaRPr lang="en-US" dirty="0"/>
          </a:p>
          <a:p>
            <a:r>
              <a:rPr lang="en-US" dirty="0" smtClean="0"/>
              <a:t> </a:t>
            </a:r>
            <a:endParaRPr lang="en-US" dirty="0"/>
          </a:p>
        </p:txBody>
      </p:sp>
    </p:spTree>
    <p:extLst>
      <p:ext uri="{BB962C8B-B14F-4D97-AF65-F5344CB8AC3E}">
        <p14:creationId xmlns:p14="http://schemas.microsoft.com/office/powerpoint/2010/main" val="178813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714374" y="762000"/>
            <a:ext cx="7667625" cy="941371"/>
          </a:xfrm>
        </p:spPr>
        <p:txBody>
          <a:bodyPr/>
          <a:lstStyle/>
          <a:p>
            <a:pPr algn="ctr"/>
            <a:r>
              <a:rPr lang="en-US" sz="3200" b="1" dirty="0" smtClean="0"/>
              <a:t>Outcomes of 3</a:t>
            </a:r>
            <a:r>
              <a:rPr lang="en-US" sz="3200" b="1" baseline="30000" dirty="0" smtClean="0"/>
              <a:t>rd</a:t>
            </a:r>
            <a:r>
              <a:rPr lang="en-US" sz="3200" b="1" dirty="0" smtClean="0"/>
              <a:t> AFMGM </a:t>
            </a:r>
            <a:br>
              <a:rPr lang="en-US" sz="3200" b="1" dirty="0" smtClean="0"/>
            </a:br>
            <a:r>
              <a:rPr lang="en-US" sz="2800" b="1" dirty="0" smtClean="0"/>
              <a:t>7 </a:t>
            </a:r>
            <a:r>
              <a:rPr lang="en-US" sz="2800" b="1" dirty="0"/>
              <a:t>April 2017, Cebu, the Philippines</a:t>
            </a:r>
          </a:p>
        </p:txBody>
      </p:sp>
      <p:sp>
        <p:nvSpPr>
          <p:cNvPr id="14" name="Content Placeholder 13"/>
          <p:cNvSpPr>
            <a:spLocks noGrp="1"/>
          </p:cNvSpPr>
          <p:nvPr>
            <p:ph idx="1"/>
          </p:nvPr>
        </p:nvSpPr>
        <p:spPr>
          <a:xfrm>
            <a:off x="714374" y="1981200"/>
            <a:ext cx="7896225" cy="4205271"/>
          </a:xfrm>
        </p:spPr>
        <p:txBody>
          <a:bodyPr/>
          <a:lstStyle/>
          <a:p>
            <a:pPr marL="0" indent="0" algn="just">
              <a:buNone/>
            </a:pPr>
            <a:r>
              <a:rPr lang="en-US" sz="2400" dirty="0" smtClean="0"/>
              <a:t>The </a:t>
            </a:r>
            <a:r>
              <a:rPr lang="en-US" sz="2400" dirty="0"/>
              <a:t>Meeting endorsed the request to update the newly established and existing ASEAN Finance Ministerial Bodies and their subsidiaries, namely: AFMGM, ACGM, ACDM, AFCDM, AFDM, and SLC, in Annex 1 of the ASEAN Charter. </a:t>
            </a:r>
            <a:endParaRPr lang="en-US" sz="2400" dirty="0" smtClean="0"/>
          </a:p>
          <a:p>
            <a:pPr marL="0" indent="0" algn="just">
              <a:buNone/>
            </a:pPr>
            <a:endParaRPr lang="en-US" sz="2400" dirty="0"/>
          </a:p>
          <a:p>
            <a:pPr marL="0" indent="0" algn="just">
              <a:buNone/>
            </a:pPr>
            <a:r>
              <a:rPr lang="en-US" sz="2400" dirty="0" smtClean="0"/>
              <a:t>The </a:t>
            </a:r>
            <a:r>
              <a:rPr lang="en-US" sz="2400" dirty="0"/>
              <a:t>Meeting also agreed to further discuss the </a:t>
            </a:r>
            <a:r>
              <a:rPr lang="en-US" sz="2400" dirty="0" err="1"/>
              <a:t>finalisation</a:t>
            </a:r>
            <a:r>
              <a:rPr lang="en-US" sz="2400" dirty="0"/>
              <a:t> of the draft structure of the ASEAN Finance Cooperation to be presented at the next AFMGM in April </a:t>
            </a:r>
            <a:r>
              <a:rPr lang="en-US" sz="2400" dirty="0" smtClean="0"/>
              <a:t>2018. </a:t>
            </a:r>
            <a:endParaRPr lang="en-US" sz="2400" dirty="0"/>
          </a:p>
        </p:txBody>
      </p:sp>
    </p:spTree>
    <p:extLst>
      <p:ext uri="{BB962C8B-B14F-4D97-AF65-F5344CB8AC3E}">
        <p14:creationId xmlns:p14="http://schemas.microsoft.com/office/powerpoint/2010/main" val="20987031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219200" y="1989667"/>
            <a:ext cx="2438400" cy="433303"/>
          </a:xfrm>
        </p:spPr>
        <p:txBody>
          <a:bodyPr/>
          <a:lstStyle/>
          <a:p>
            <a:pPr algn="ctr"/>
            <a:r>
              <a:rPr lang="en-US" dirty="0">
                <a:solidFill>
                  <a:srgbClr val="0000CC"/>
                </a:solidFill>
                <a:latin typeface="Verdana" panose="020B0604030504040204" pitchFamily="34" charset="0"/>
                <a:ea typeface="Verdana" panose="020B0604030504040204" pitchFamily="34" charset="0"/>
                <a:cs typeface="Verdana" panose="020B0604030504040204" pitchFamily="34" charset="0"/>
              </a:rPr>
              <a:t>BEFORE</a:t>
            </a:r>
          </a:p>
        </p:txBody>
      </p:sp>
      <p:sp>
        <p:nvSpPr>
          <p:cNvPr id="4" name="Content Placeholder 3"/>
          <p:cNvSpPr>
            <a:spLocks noGrp="1"/>
          </p:cNvSpPr>
          <p:nvPr>
            <p:ph sz="half" idx="2"/>
          </p:nvPr>
        </p:nvSpPr>
        <p:spPr>
          <a:xfrm>
            <a:off x="381000" y="2502224"/>
            <a:ext cx="3810000" cy="3746176"/>
          </a:xfrm>
          <a:ln>
            <a:solidFill>
              <a:srgbClr val="000000"/>
            </a:solidFill>
          </a:ln>
        </p:spPr>
        <p:txBody>
          <a:bodyPr/>
          <a:lstStyle/>
          <a:p>
            <a:pPr marL="230188" indent="-230188" algn="just">
              <a:buNone/>
            </a:pPr>
            <a:r>
              <a:rPr lang="en-US" sz="1800" b="1" dirty="0">
                <a:solidFill>
                  <a:srgbClr val="0000CC"/>
                </a:solidFill>
                <a:latin typeface="Verdana" panose="020B0604030504040204" pitchFamily="34" charset="0"/>
                <a:ea typeface="Verdana" panose="020B0604030504040204" pitchFamily="34" charset="0"/>
                <a:cs typeface="Verdana" panose="020B0604030504040204" pitchFamily="34" charset="0"/>
              </a:rPr>
              <a:t>4.</a:t>
            </a:r>
            <a:r>
              <a:rPr lang="en-US" sz="1400" b="1" dirty="0">
                <a:solidFill>
                  <a:srgbClr val="0000CC"/>
                </a:solidFill>
                <a:latin typeface="Verdana" panose="020B0604030504040204" pitchFamily="34" charset="0"/>
                <a:ea typeface="Verdana" panose="020B0604030504040204" pitchFamily="34" charset="0"/>
                <a:cs typeface="Verdana" panose="020B0604030504040204" pitchFamily="34" charset="0"/>
              </a:rPr>
              <a:t>ASEAN Finance Ministers Meeting (AFMM)</a:t>
            </a:r>
          </a:p>
          <a:p>
            <a:pPr>
              <a:buClr>
                <a:srgbClr val="0000CC"/>
              </a:buClr>
              <a:buFont typeface="Wingdings" panose="05000000000000000000" pitchFamily="2" charset="2"/>
              <a:buChar char="ü"/>
            </a:pPr>
            <a:r>
              <a:rPr lang="en-US" sz="1200" dirty="0">
                <a:solidFill>
                  <a:srgbClr val="0000CC"/>
                </a:solidFill>
                <a:latin typeface="Verdana" panose="020B0604030504040204" pitchFamily="34" charset="0"/>
                <a:ea typeface="Verdana" panose="020B0604030504040204" pitchFamily="34" charset="0"/>
                <a:cs typeface="Verdana" panose="020B0604030504040204" pitchFamily="34" charset="0"/>
              </a:rPr>
              <a:t>ASEAN Finance and Central Bank Deputies Meeting (AFDM)</a:t>
            </a:r>
          </a:p>
          <a:p>
            <a:pPr>
              <a:buClr>
                <a:srgbClr val="0000CC"/>
              </a:buClr>
              <a:buFont typeface="Wingdings" panose="05000000000000000000" pitchFamily="2" charset="2"/>
              <a:buChar char="ü"/>
            </a:pPr>
            <a:r>
              <a:rPr lang="en-US" sz="1200" dirty="0">
                <a:solidFill>
                  <a:srgbClr val="0000CC"/>
                </a:solidFill>
                <a:latin typeface="Verdana" panose="020B0604030504040204" pitchFamily="34" charset="0"/>
                <a:ea typeface="Verdana" panose="020B0604030504040204" pitchFamily="34" charset="0"/>
                <a:cs typeface="Verdana" panose="020B0604030504040204" pitchFamily="34" charset="0"/>
              </a:rPr>
              <a:t>ASEAN Directors-General of Customs Meeting (Customs DG)</a:t>
            </a:r>
          </a:p>
        </p:txBody>
      </p:sp>
      <p:sp>
        <p:nvSpPr>
          <p:cNvPr id="5" name="Text Placeholder 4"/>
          <p:cNvSpPr>
            <a:spLocks noGrp="1"/>
          </p:cNvSpPr>
          <p:nvPr>
            <p:ph type="body" sz="quarter" idx="3"/>
          </p:nvPr>
        </p:nvSpPr>
        <p:spPr>
          <a:xfrm>
            <a:off x="5867400" y="2015787"/>
            <a:ext cx="1600200" cy="411162"/>
          </a:xfrm>
        </p:spPr>
        <p:txBody>
          <a:bodyPr/>
          <a:lstStyle/>
          <a:p>
            <a:pPr algn="ctr"/>
            <a:r>
              <a:rPr lang="en-US" dirty="0">
                <a:solidFill>
                  <a:srgbClr val="0000CC"/>
                </a:solidFill>
                <a:latin typeface="Verdana" panose="020B0604030504040204" pitchFamily="34" charset="0"/>
                <a:ea typeface="Verdana" panose="020B0604030504040204" pitchFamily="34" charset="0"/>
                <a:cs typeface="Verdana" panose="020B0604030504040204" pitchFamily="34" charset="0"/>
              </a:rPr>
              <a:t>AFTER</a:t>
            </a:r>
          </a:p>
        </p:txBody>
      </p:sp>
      <p:sp>
        <p:nvSpPr>
          <p:cNvPr id="6" name="Content Placeholder 5"/>
          <p:cNvSpPr>
            <a:spLocks noGrp="1"/>
          </p:cNvSpPr>
          <p:nvPr>
            <p:ph sz="quarter" idx="4"/>
          </p:nvPr>
        </p:nvSpPr>
        <p:spPr>
          <a:xfrm>
            <a:off x="4557547" y="2472987"/>
            <a:ext cx="4357853" cy="3775413"/>
          </a:xfrm>
          <a:solidFill>
            <a:srgbClr val="EBFFFF"/>
          </a:solidFill>
          <a:ln>
            <a:solidFill>
              <a:srgbClr val="000000"/>
            </a:solidFill>
          </a:ln>
        </p:spPr>
        <p:txBody>
          <a:bodyPr/>
          <a:lstStyle/>
          <a:p>
            <a:pPr marL="0" indent="0">
              <a:buNone/>
            </a:pPr>
            <a:r>
              <a:rPr lang="en-US" sz="1500" b="1" dirty="0">
                <a:solidFill>
                  <a:srgbClr val="0000CC"/>
                </a:solidFill>
              </a:rPr>
              <a:t>4. </a:t>
            </a:r>
            <a:r>
              <a:rPr lang="en-US" sz="1400" b="1" dirty="0">
                <a:solidFill>
                  <a:srgbClr val="0000CC"/>
                </a:solidFill>
                <a:latin typeface="Verdana" panose="020B0604030504040204" pitchFamily="34" charset="0"/>
                <a:ea typeface="Verdana" panose="020B0604030504040204" pitchFamily="34" charset="0"/>
                <a:cs typeface="Verdana" panose="020B0604030504040204" pitchFamily="34" charset="0"/>
              </a:rPr>
              <a:t>ASEAN Finance Ministers Meeting (AFMM)</a:t>
            </a:r>
          </a:p>
          <a:p>
            <a:pPr marL="230188" indent="-230188">
              <a:buClr>
                <a:srgbClr val="0000CC"/>
              </a:buClr>
              <a:buFont typeface="Wingdings" panose="05000000000000000000" pitchFamily="2" charset="2"/>
              <a:buChar char="ü"/>
            </a:pPr>
            <a:r>
              <a:rPr lang="en-US" sz="1200" dirty="0">
                <a:solidFill>
                  <a:srgbClr val="0000CC"/>
                </a:solidFill>
                <a:latin typeface="Verdana" panose="020B0604030504040204" pitchFamily="34" charset="0"/>
                <a:ea typeface="Verdana" panose="020B0604030504040204" pitchFamily="34" charset="0"/>
                <a:cs typeface="Verdana" panose="020B0604030504040204" pitchFamily="34" charset="0"/>
              </a:rPr>
              <a:t>ASEAN Finance Deputies Meeting (AFDM)</a:t>
            </a:r>
          </a:p>
          <a:p>
            <a:pPr marL="230188" lvl="0" indent="-230188">
              <a:buClr>
                <a:srgbClr val="0000CC"/>
              </a:buClr>
              <a:buFont typeface="Wingdings" panose="05000000000000000000" pitchFamily="2" charset="2"/>
              <a:buChar char="ü"/>
            </a:pPr>
            <a:r>
              <a:rPr lang="en-US" sz="1200" dirty="0">
                <a:solidFill>
                  <a:srgbClr val="0000CC"/>
                </a:solidFill>
                <a:latin typeface="Verdana" panose="020B0604030504040204" pitchFamily="34" charset="0"/>
                <a:ea typeface="Verdana" panose="020B0604030504040204" pitchFamily="34" charset="0"/>
                <a:cs typeface="Verdana" panose="020B0604030504040204" pitchFamily="34" charset="0"/>
              </a:rPr>
              <a:t>ASEAN Directors-General of Customs Meeting (Customs DG)</a:t>
            </a:r>
          </a:p>
          <a:p>
            <a:pPr marL="0" lvl="0" indent="0">
              <a:buClr>
                <a:srgbClr val="0000CC"/>
              </a:buClr>
              <a:buNone/>
            </a:pPr>
            <a:endParaRPr lang="en-US" sz="1200" b="1" dirty="0">
              <a:solidFill>
                <a:srgbClr val="0000CC"/>
              </a:solidFill>
              <a:latin typeface="Verdana" panose="020B0604030504040204" pitchFamily="34" charset="0"/>
              <a:ea typeface="Verdana" panose="020B0604030504040204" pitchFamily="34" charset="0"/>
              <a:cs typeface="Verdana" panose="020B0604030504040204" pitchFamily="34" charset="0"/>
            </a:endParaRPr>
          </a:p>
          <a:p>
            <a:pPr marL="0" lvl="0" indent="0">
              <a:buClr>
                <a:srgbClr val="0000CC"/>
              </a:buClr>
              <a:buNone/>
            </a:pPr>
            <a:r>
              <a:rPr lang="en-US" sz="1200" b="1" dirty="0">
                <a:solidFill>
                  <a:srgbClr val="0000CC"/>
                </a:solidFill>
                <a:latin typeface="Verdana" panose="020B0604030504040204" pitchFamily="34" charset="0"/>
                <a:ea typeface="Verdana" panose="020B0604030504040204" pitchFamily="34" charset="0"/>
                <a:cs typeface="Verdana" panose="020B0604030504040204" pitchFamily="34" charset="0"/>
              </a:rPr>
              <a:t>5. </a:t>
            </a:r>
            <a:r>
              <a:rPr lang="en-US" sz="1400" b="1" dirty="0">
                <a:solidFill>
                  <a:srgbClr val="0000CC"/>
                </a:solidFill>
                <a:latin typeface="Verdana" panose="020B0604030504040204" pitchFamily="34" charset="0"/>
                <a:ea typeface="Verdana" panose="020B0604030504040204" pitchFamily="34" charset="0"/>
                <a:cs typeface="Verdana" panose="020B0604030504040204" pitchFamily="34" charset="0"/>
              </a:rPr>
              <a:t>ASEAN Central Bank Governors Meeting (ACGM)</a:t>
            </a:r>
          </a:p>
          <a:p>
            <a:pPr marL="230188" indent="-230188">
              <a:buClr>
                <a:srgbClr val="0000CC"/>
              </a:buClr>
              <a:buFont typeface="Wingdings" panose="05000000000000000000" pitchFamily="2" charset="2"/>
              <a:buChar char="ü"/>
            </a:pPr>
            <a:r>
              <a:rPr lang="en-US" sz="1200" dirty="0">
                <a:solidFill>
                  <a:srgbClr val="0000CC"/>
                </a:solidFill>
                <a:latin typeface="Verdana" panose="020B0604030504040204" pitchFamily="34" charset="0"/>
                <a:ea typeface="Verdana" panose="020B0604030504040204" pitchFamily="34" charset="0"/>
                <a:cs typeface="Verdana" panose="020B0604030504040204" pitchFamily="34" charset="0"/>
              </a:rPr>
              <a:t>ASEAN Central Bank Deputies Meeting (ACDM)</a:t>
            </a:r>
          </a:p>
          <a:p>
            <a:pPr marL="230188" indent="-230188">
              <a:buClr>
                <a:srgbClr val="0000CC"/>
              </a:buClr>
              <a:buFont typeface="Wingdings" panose="05000000000000000000" pitchFamily="2" charset="2"/>
              <a:buChar char="ü"/>
            </a:pPr>
            <a:r>
              <a:rPr lang="en-US" sz="1200" dirty="0">
                <a:solidFill>
                  <a:srgbClr val="0000CC"/>
                </a:solidFill>
                <a:latin typeface="Verdana" panose="020B0604030504040204" pitchFamily="34" charset="0"/>
                <a:ea typeface="Verdana" panose="020B0604030504040204" pitchFamily="34" charset="0"/>
                <a:cs typeface="Verdana" panose="020B0604030504040204" pitchFamily="34" charset="0"/>
              </a:rPr>
              <a:t>ASEAN Senior Level Committee (SLC) on Financial Integration</a:t>
            </a:r>
          </a:p>
          <a:p>
            <a:pPr marL="0" indent="0">
              <a:buNone/>
            </a:pPr>
            <a:endParaRPr lang="en-US" sz="1200" b="1" dirty="0">
              <a:solidFill>
                <a:srgbClr val="0000CC"/>
              </a:solidFill>
              <a:latin typeface="Verdana" panose="020B0604030504040204" pitchFamily="34" charset="0"/>
              <a:ea typeface="Verdana" panose="020B0604030504040204" pitchFamily="34" charset="0"/>
              <a:cs typeface="Verdana" panose="020B0604030504040204" pitchFamily="34" charset="0"/>
            </a:endParaRPr>
          </a:p>
          <a:p>
            <a:pPr marL="0" indent="0">
              <a:buNone/>
            </a:pPr>
            <a:r>
              <a:rPr lang="en-US" sz="1200" b="1" dirty="0">
                <a:solidFill>
                  <a:srgbClr val="0000CC"/>
                </a:solidFill>
                <a:latin typeface="Verdana" panose="020B0604030504040204" pitchFamily="34" charset="0"/>
                <a:ea typeface="Verdana" panose="020B0604030504040204" pitchFamily="34" charset="0"/>
                <a:cs typeface="Verdana" panose="020B0604030504040204" pitchFamily="34" charset="0"/>
              </a:rPr>
              <a:t>6. </a:t>
            </a:r>
            <a:r>
              <a:rPr lang="en-US" sz="1400" b="1" dirty="0">
                <a:solidFill>
                  <a:srgbClr val="0000CC"/>
                </a:solidFill>
                <a:latin typeface="Verdana" panose="020B0604030504040204" pitchFamily="34" charset="0"/>
                <a:ea typeface="Verdana" panose="020B0604030504040204" pitchFamily="34" charset="0"/>
                <a:cs typeface="Verdana" panose="020B0604030504040204" pitchFamily="34" charset="0"/>
              </a:rPr>
              <a:t>ASEAN Finance Ministers and Central Bank Governors Meeting (AFMGM)</a:t>
            </a:r>
          </a:p>
          <a:p>
            <a:pPr marL="230188" indent="-230188">
              <a:buClr>
                <a:srgbClr val="0000CC"/>
              </a:buClr>
              <a:buFont typeface="Wingdings" panose="05000000000000000000" pitchFamily="2" charset="2"/>
              <a:buChar char="ü"/>
            </a:pPr>
            <a:r>
              <a:rPr lang="en-US" sz="1200" dirty="0">
                <a:solidFill>
                  <a:srgbClr val="0000CC"/>
                </a:solidFill>
                <a:latin typeface="Verdana" panose="020B0604030504040204" pitchFamily="34" charset="0"/>
                <a:ea typeface="Verdana" panose="020B0604030504040204" pitchFamily="34" charset="0"/>
                <a:cs typeface="Verdana" panose="020B0604030504040204" pitchFamily="34" charset="0"/>
              </a:rPr>
              <a:t>ASEAN Finance and Central Bank Deputies Meeting (AFCDM)</a:t>
            </a:r>
          </a:p>
        </p:txBody>
      </p:sp>
      <p:sp>
        <p:nvSpPr>
          <p:cNvPr id="8" name="Title 1"/>
          <p:cNvSpPr>
            <a:spLocks noGrp="1"/>
          </p:cNvSpPr>
          <p:nvPr>
            <p:ph type="title"/>
          </p:nvPr>
        </p:nvSpPr>
        <p:spPr>
          <a:xfrm>
            <a:off x="685800" y="838200"/>
            <a:ext cx="7886700" cy="838200"/>
          </a:xfrm>
          <a:solidFill>
            <a:srgbClr val="0000CC"/>
          </a:solidFill>
        </p:spPr>
        <p:txBody>
          <a:bodyPr>
            <a:normAutofit/>
          </a:bodyPr>
          <a:lstStyle/>
          <a:p>
            <a:pPr algn="ctr"/>
            <a:r>
              <a:rPr lang="en-US" sz="2000" b="1" dirty="0" smtClean="0">
                <a:solidFill>
                  <a:schemeClr val="bg1"/>
                </a:solidFill>
                <a:latin typeface="Verdana" panose="020B0604030504040204" pitchFamily="34" charset="0"/>
                <a:ea typeface="Verdana" panose="020B0604030504040204" pitchFamily="34" charset="0"/>
                <a:cs typeface="Verdana" panose="020B0604030504040204" pitchFamily="34" charset="0"/>
              </a:rPr>
              <a:t>Final Request </a:t>
            </a:r>
            <a:r>
              <a:rPr lang="en-US" sz="2000" b="1" dirty="0">
                <a:solidFill>
                  <a:schemeClr val="bg1"/>
                </a:solidFill>
                <a:latin typeface="Verdana" panose="020B0604030504040204" pitchFamily="34" charset="0"/>
                <a:ea typeface="Verdana" panose="020B0604030504040204" pitchFamily="34" charset="0"/>
                <a:cs typeface="Verdana" panose="020B0604030504040204" pitchFamily="34" charset="0"/>
              </a:rPr>
              <a:t>to Update Annex 1 of ASEAN </a:t>
            </a:r>
            <a:r>
              <a:rPr lang="en-US" sz="2000" b="1" dirty="0" smtClean="0">
                <a:solidFill>
                  <a:schemeClr val="bg1"/>
                </a:solidFill>
                <a:latin typeface="Verdana" panose="020B0604030504040204" pitchFamily="34" charset="0"/>
                <a:ea typeface="Verdana" panose="020B0604030504040204" pitchFamily="34" charset="0"/>
                <a:cs typeface="Verdana" panose="020B0604030504040204" pitchFamily="34" charset="0"/>
              </a:rPr>
              <a:t>Charter for 2017</a:t>
            </a:r>
            <a:endParaRPr lang="en-US" sz="20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41974837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E50797D-D853-4889-8014-7810B513B85B}" type="slidenum">
              <a:rPr lang="en-US" smtClean="0"/>
              <a:pPr/>
              <a:t>4</a:t>
            </a:fld>
            <a:endParaRPr lang="en-US" dirty="0"/>
          </a:p>
        </p:txBody>
      </p:sp>
      <p:sp>
        <p:nvSpPr>
          <p:cNvPr id="2" name="Content Placeholder 1"/>
          <p:cNvSpPr>
            <a:spLocks noGrp="1"/>
          </p:cNvSpPr>
          <p:nvPr>
            <p:ph idx="1"/>
          </p:nvPr>
        </p:nvSpPr>
        <p:spPr>
          <a:xfrm>
            <a:off x="609600" y="381000"/>
            <a:ext cx="7924799" cy="6248400"/>
          </a:xfrm>
        </p:spPr>
        <p:txBody>
          <a:bodyPr/>
          <a:lstStyle/>
          <a:p>
            <a:pPr marL="0" indent="0" algn="ctr">
              <a:buNone/>
            </a:pPr>
            <a:r>
              <a:rPr lang="en-US" sz="2400" b="1" u="sng" dirty="0" smtClean="0"/>
              <a:t>Chronological Updates</a:t>
            </a:r>
          </a:p>
          <a:p>
            <a:pPr marL="0" indent="0" algn="just">
              <a:buNone/>
            </a:pPr>
            <a:endParaRPr lang="en-US" sz="1800" u="sng" dirty="0" smtClean="0"/>
          </a:p>
          <a:p>
            <a:pPr marL="0" indent="0" algn="just">
              <a:buNone/>
            </a:pPr>
            <a:r>
              <a:rPr lang="en-US" sz="1800" u="sng" dirty="0" smtClean="0"/>
              <a:t>4 July 2017</a:t>
            </a:r>
            <a:r>
              <a:rPr lang="en-US" sz="1800" dirty="0" smtClean="0"/>
              <a:t>: ASEC updated the 12/2017 CPR-WG Meeting on the AFMGM’s endorsement on the request. The Meeting requested ASEC to provide final proposal to the CPR Meeting. </a:t>
            </a:r>
          </a:p>
          <a:p>
            <a:pPr marL="0" indent="0" algn="just">
              <a:buNone/>
            </a:pPr>
            <a:endParaRPr lang="en-US" sz="1800" dirty="0"/>
          </a:p>
          <a:p>
            <a:pPr marL="0" indent="0" algn="just">
              <a:buNone/>
            </a:pPr>
            <a:r>
              <a:rPr lang="en-US" sz="1800" u="sng" dirty="0" smtClean="0"/>
              <a:t>15 August 2017</a:t>
            </a:r>
            <a:r>
              <a:rPr lang="en-US" sz="1800" dirty="0" smtClean="0"/>
              <a:t>: Co-Chairs of AFMGM sent the request letter to the Secretary General of ASEAN with the endorsed list of Finance and Central Bank Ministerial Bodies and their respective subsidiary bodies to be updated in the Annex 1 of the ASEAN Charter.</a:t>
            </a:r>
          </a:p>
          <a:p>
            <a:pPr marL="0" indent="0" algn="just">
              <a:buNone/>
            </a:pPr>
            <a:endParaRPr lang="en-US" sz="1800" dirty="0"/>
          </a:p>
          <a:p>
            <a:pPr marL="0" indent="0" algn="just">
              <a:buNone/>
            </a:pPr>
            <a:r>
              <a:rPr lang="en-US" sz="1800" u="sng" dirty="0" smtClean="0"/>
              <a:t>4 September 2017</a:t>
            </a:r>
            <a:r>
              <a:rPr lang="en-US" sz="1800" dirty="0" smtClean="0"/>
              <a:t>: the Secretary-General of ASEAN conveyed the AFMGM’s request to the CPR via the official letter.</a:t>
            </a:r>
          </a:p>
          <a:p>
            <a:pPr marL="0" indent="0" algn="just">
              <a:buNone/>
            </a:pPr>
            <a:endParaRPr lang="en-US" sz="1800" dirty="0"/>
          </a:p>
          <a:p>
            <a:pPr marL="0" indent="0" algn="just">
              <a:buNone/>
            </a:pPr>
            <a:r>
              <a:rPr lang="en-US" sz="1800" u="sng" dirty="0" smtClean="0"/>
              <a:t>12 September 2017</a:t>
            </a:r>
            <a:r>
              <a:rPr lang="en-US" sz="1800" dirty="0" smtClean="0"/>
              <a:t>: </a:t>
            </a:r>
            <a:r>
              <a:rPr lang="en-GB" sz="1800" dirty="0"/>
              <a:t>Chair of the </a:t>
            </a:r>
            <a:r>
              <a:rPr lang="en-GB" sz="1800" dirty="0" smtClean="0"/>
              <a:t>CPR Meeting </a:t>
            </a:r>
            <a:r>
              <a:rPr lang="en-GB" sz="1800" dirty="0"/>
              <a:t>encouraged </a:t>
            </a:r>
            <a:r>
              <a:rPr lang="en-GB" sz="1800" dirty="0" smtClean="0"/>
              <a:t>AMS </a:t>
            </a:r>
            <a:r>
              <a:rPr lang="en-GB" sz="1800" dirty="0"/>
              <a:t>to reply to the request letter addressed to the CPR from the Secretary-General of ASEAN as soon as possible to expedite the accreditation of </a:t>
            </a:r>
            <a:r>
              <a:rPr lang="en-GB" sz="1800" dirty="0" smtClean="0"/>
              <a:t>AFMGM.</a:t>
            </a:r>
          </a:p>
          <a:p>
            <a:pPr marL="0" indent="0" algn="just">
              <a:buNone/>
            </a:pPr>
            <a:endParaRPr lang="en-GB" sz="1800" dirty="0"/>
          </a:p>
          <a:p>
            <a:pPr marL="0" indent="0" algn="just">
              <a:buNone/>
            </a:pPr>
            <a:r>
              <a:rPr lang="en-GB" sz="1800" u="sng" dirty="0" smtClean="0"/>
              <a:t>1 February 2018</a:t>
            </a:r>
            <a:r>
              <a:rPr lang="en-GB" sz="1800" dirty="0" smtClean="0"/>
              <a:t>: 10 AMS approved the request of the AFMGM to update their ministerial and subsidiary bodies in Annex 1 of the ASEAN Charter. </a:t>
            </a:r>
            <a:endParaRPr lang="en-US" sz="1800" dirty="0"/>
          </a:p>
          <a:p>
            <a:pPr marL="0" indent="0" algn="just">
              <a:buNone/>
            </a:pPr>
            <a:endParaRPr lang="en-US" sz="1800" dirty="0"/>
          </a:p>
          <a:p>
            <a:pPr marL="4763" lvl="1" indent="0">
              <a:buNone/>
            </a:pPr>
            <a:endParaRPr lang="en-US" sz="1800" dirty="0"/>
          </a:p>
          <a:p>
            <a:pPr lvl="1" algn="just"/>
            <a:endParaRPr lang="en-US" sz="1800" dirty="0"/>
          </a:p>
          <a:p>
            <a:pPr algn="just"/>
            <a:endParaRPr lang="en-US" sz="1800" dirty="0"/>
          </a:p>
        </p:txBody>
      </p:sp>
    </p:spTree>
    <p:extLst>
      <p:ext uri="{BB962C8B-B14F-4D97-AF65-F5344CB8AC3E}">
        <p14:creationId xmlns:p14="http://schemas.microsoft.com/office/powerpoint/2010/main" val="28613657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smtClean="0"/>
              <a:t>Next Steps:</a:t>
            </a:r>
            <a:endParaRPr lang="en-US" sz="3600" b="1" dirty="0"/>
          </a:p>
        </p:txBody>
      </p:sp>
      <p:sp>
        <p:nvSpPr>
          <p:cNvPr id="3" name="Content Placeholder 2"/>
          <p:cNvSpPr>
            <a:spLocks noGrp="1"/>
          </p:cNvSpPr>
          <p:nvPr>
            <p:ph idx="1"/>
          </p:nvPr>
        </p:nvSpPr>
        <p:spPr>
          <a:xfrm>
            <a:off x="714374" y="1905000"/>
            <a:ext cx="7439025" cy="4281471"/>
          </a:xfrm>
        </p:spPr>
        <p:txBody>
          <a:bodyPr/>
          <a:lstStyle/>
          <a:p>
            <a:pPr algn="just"/>
            <a:r>
              <a:rPr lang="en-US" sz="2200" dirty="0" smtClean="0"/>
              <a:t>The CPR Chair will convey CPR’s recommendation to the Secretary-General of ASEAN in writing to update Annex 1 of the ASEAN Charter.</a:t>
            </a:r>
          </a:p>
          <a:p>
            <a:pPr algn="just"/>
            <a:r>
              <a:rPr lang="en-US" sz="2200" dirty="0" smtClean="0"/>
              <a:t>Secretary-General of ASEAN shall inform the ASEAN Coordinating Council (ACC) and the ASEAN Finance Ministers and Central Bank Governors Meeting (AFMGM) on the approval of the CPR to ASEAN. </a:t>
            </a:r>
          </a:p>
          <a:p>
            <a:pPr algn="just"/>
            <a:r>
              <a:rPr lang="en-US" sz="2200" dirty="0" smtClean="0"/>
              <a:t>ASEAN Secretariat will proceed to update Annex 1 of the ASEAN Charter in both the ASEANWEB version and printed copies. </a:t>
            </a:r>
            <a:endParaRPr lang="en-US" sz="2200" dirty="0"/>
          </a:p>
        </p:txBody>
      </p:sp>
      <p:sp>
        <p:nvSpPr>
          <p:cNvPr id="4" name="Oval Callout 3"/>
          <p:cNvSpPr/>
          <p:nvPr/>
        </p:nvSpPr>
        <p:spPr>
          <a:xfrm>
            <a:off x="6019800" y="733848"/>
            <a:ext cx="2667000" cy="990600"/>
          </a:xfrm>
          <a:prstGeom prst="wedgeEllipseCallout">
            <a:avLst>
              <a:gd name="adj1" fmla="val -49394"/>
              <a:gd name="adj2" fmla="val 75594"/>
            </a:avLst>
          </a:prstGeom>
          <a:noFill/>
          <a:ln>
            <a:solidFill>
              <a:srgbClr val="FF0000"/>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FF0000"/>
                </a:solidFill>
              </a:rPr>
              <a:t>Ongoing</a:t>
            </a:r>
          </a:p>
          <a:p>
            <a:pPr algn="ctr"/>
            <a:r>
              <a:rPr lang="en-US" b="1" dirty="0" smtClean="0">
                <a:solidFill>
                  <a:srgbClr val="FF0000"/>
                </a:solidFill>
              </a:rPr>
              <a:t>(</a:t>
            </a:r>
            <a:r>
              <a:rPr lang="en-US" sz="1600" b="1" dirty="0" smtClean="0">
                <a:solidFill>
                  <a:srgbClr val="FF0000"/>
                </a:solidFill>
              </a:rPr>
              <a:t>as of 03 Feb. 2018</a:t>
            </a:r>
            <a:r>
              <a:rPr lang="en-US" b="1" dirty="0" smtClean="0">
                <a:solidFill>
                  <a:srgbClr val="FF0000"/>
                </a:solidFill>
              </a:rPr>
              <a:t>)</a:t>
            </a:r>
            <a:endParaRPr lang="en-US" b="1" dirty="0">
              <a:solidFill>
                <a:srgbClr val="FF0000"/>
              </a:solidFill>
            </a:endParaRPr>
          </a:p>
        </p:txBody>
      </p:sp>
    </p:spTree>
    <p:extLst>
      <p:ext uri="{BB962C8B-B14F-4D97-AF65-F5344CB8AC3E}">
        <p14:creationId xmlns:p14="http://schemas.microsoft.com/office/powerpoint/2010/main" val="28980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4375" y="914400"/>
            <a:ext cx="7143750" cy="703263"/>
          </a:xfrm>
        </p:spPr>
        <p:txBody>
          <a:bodyPr/>
          <a:lstStyle/>
          <a:p>
            <a:pPr algn="ctr"/>
            <a:r>
              <a:rPr lang="en-US" sz="2800" b="1" dirty="0" smtClean="0"/>
              <a:t>Updates on the Draft Structure of </a:t>
            </a:r>
            <a:br>
              <a:rPr lang="en-US" sz="2800" b="1" dirty="0" smtClean="0"/>
            </a:br>
            <a:r>
              <a:rPr lang="en-US" sz="2800" b="1" dirty="0" smtClean="0"/>
              <a:t>ASEAN Finance Cooperation (1/2)</a:t>
            </a:r>
            <a:endParaRPr lang="en-US" sz="2800" b="1" dirty="0"/>
          </a:p>
        </p:txBody>
      </p:sp>
      <p:sp>
        <p:nvSpPr>
          <p:cNvPr id="3" name="Content Placeholder 2"/>
          <p:cNvSpPr>
            <a:spLocks noGrp="1"/>
          </p:cNvSpPr>
          <p:nvPr>
            <p:ph idx="1"/>
          </p:nvPr>
        </p:nvSpPr>
        <p:spPr>
          <a:xfrm>
            <a:off x="714375" y="2057400"/>
            <a:ext cx="7667625" cy="4495800"/>
          </a:xfrm>
        </p:spPr>
        <p:txBody>
          <a:bodyPr/>
          <a:lstStyle/>
          <a:p>
            <a:pPr marL="0" indent="0" algn="just">
              <a:buNone/>
            </a:pPr>
            <a:r>
              <a:rPr lang="en-US" sz="2000" b="1" dirty="0" smtClean="0">
                <a:solidFill>
                  <a:schemeClr val="tx2"/>
                </a:solidFill>
              </a:rPr>
              <a:t>26</a:t>
            </a:r>
            <a:r>
              <a:rPr lang="en-US" sz="2000" b="1" baseline="30000" dirty="0" smtClean="0">
                <a:solidFill>
                  <a:schemeClr val="tx2"/>
                </a:solidFill>
              </a:rPr>
              <a:t>th</a:t>
            </a:r>
            <a:r>
              <a:rPr lang="en-US" sz="2000" b="1" dirty="0" smtClean="0">
                <a:solidFill>
                  <a:schemeClr val="tx2"/>
                </a:solidFill>
              </a:rPr>
              <a:t> ACMF Meeting, 13 March 2017, </a:t>
            </a:r>
            <a:r>
              <a:rPr lang="en-MY" sz="2000" b="1" dirty="0">
                <a:solidFill>
                  <a:schemeClr val="tx2"/>
                </a:solidFill>
              </a:rPr>
              <a:t>Kuala Lumpur, Malaysia</a:t>
            </a:r>
            <a:endParaRPr lang="en-US" sz="2000" b="1" dirty="0">
              <a:solidFill>
                <a:schemeClr val="tx2"/>
              </a:solidFill>
            </a:endParaRPr>
          </a:p>
          <a:p>
            <a:pPr marL="0" indent="0" algn="just">
              <a:buNone/>
            </a:pPr>
            <a:endParaRPr lang="en-MY" sz="1800" dirty="0" smtClean="0"/>
          </a:p>
          <a:p>
            <a:pPr marL="0" indent="0" algn="just">
              <a:buNone/>
            </a:pPr>
            <a:r>
              <a:rPr lang="en-MY" sz="1800" dirty="0" smtClean="0"/>
              <a:t>Representative </a:t>
            </a:r>
            <a:r>
              <a:rPr lang="en-MY" sz="1800" dirty="0"/>
              <a:t>from the ASEAN Secretariat, Ms. Sirivunnabood, presented on the progress of the ASEAN Economic Community (AEC). She also shared with the Meeting on the outcomes from the recent WC-CMD meeting in February 2017, including WC-CMD’s agreement to embed green bond topic in its 2017-2018 Work Plan, and to coordinate with the ACMF on this </a:t>
            </a:r>
            <a:r>
              <a:rPr lang="en-MY" sz="1800" dirty="0" smtClean="0"/>
              <a:t>area.</a:t>
            </a:r>
            <a:endParaRPr lang="en-US" sz="1800" dirty="0"/>
          </a:p>
          <a:p>
            <a:pPr marL="0" indent="0" algn="just">
              <a:buNone/>
            </a:pPr>
            <a:r>
              <a:rPr lang="en-MY" sz="1800" dirty="0" smtClean="0"/>
              <a:t>Ms</a:t>
            </a:r>
            <a:r>
              <a:rPr lang="en-MY" sz="1800" dirty="0"/>
              <a:t>. Sirivunnabood also presented a proposed structure of ASEAN Finance Cooperation under the ASEAN Charter whereby the ACMF would be recognised as a subsidiary sectoral body that reports to ASEAN Finance Ministers’ Meeting, for ACMF’s </a:t>
            </a:r>
            <a:r>
              <a:rPr lang="en-MY" sz="1800" dirty="0" smtClean="0"/>
              <a:t>endorsement.</a:t>
            </a:r>
            <a:endParaRPr lang="en-US" sz="1800" dirty="0"/>
          </a:p>
          <a:p>
            <a:pPr marL="0" indent="0" algn="just">
              <a:buNone/>
            </a:pPr>
            <a:r>
              <a:rPr lang="en-MY" sz="1800" dirty="0" smtClean="0"/>
              <a:t>The </a:t>
            </a:r>
            <a:r>
              <a:rPr lang="en-MY" sz="1800" dirty="0"/>
              <a:t>Chair of the ACMF thanked ASEAN Secretariat for their presentation. The Meeting agreed to have the ACMF included in the Annex 1 of the ASEAN </a:t>
            </a:r>
            <a:r>
              <a:rPr lang="en-MY" sz="1800" dirty="0" smtClean="0"/>
              <a:t>Charter.</a:t>
            </a:r>
            <a:endParaRPr lang="en-US" sz="1800" dirty="0" smtClean="0"/>
          </a:p>
          <a:p>
            <a:pPr marL="0" indent="0" algn="just">
              <a:buNone/>
            </a:pPr>
            <a:endParaRPr lang="en-US" sz="2400" dirty="0"/>
          </a:p>
          <a:p>
            <a:pPr marL="0" indent="0" algn="just">
              <a:buNone/>
            </a:pPr>
            <a:endParaRPr lang="en-US" sz="2400" dirty="0" smtClean="0"/>
          </a:p>
        </p:txBody>
      </p:sp>
    </p:spTree>
    <p:extLst>
      <p:ext uri="{BB962C8B-B14F-4D97-AF65-F5344CB8AC3E}">
        <p14:creationId xmlns:p14="http://schemas.microsoft.com/office/powerpoint/2010/main" val="21865859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762000"/>
            <a:ext cx="7143750" cy="838200"/>
          </a:xfrm>
        </p:spPr>
        <p:txBody>
          <a:bodyPr/>
          <a:lstStyle/>
          <a:p>
            <a:pPr algn="ctr"/>
            <a:r>
              <a:rPr lang="en-US" sz="2800" b="1" dirty="0" smtClean="0"/>
              <a:t>Updates on the Draft Structure of </a:t>
            </a:r>
            <a:br>
              <a:rPr lang="en-US" sz="2800" b="1" dirty="0" smtClean="0"/>
            </a:br>
            <a:r>
              <a:rPr lang="en-US" sz="2800" b="1" dirty="0" smtClean="0"/>
              <a:t>ASEAN Finance Cooperation (2/2)</a:t>
            </a:r>
            <a:endParaRPr lang="en-US" sz="2800" b="1" dirty="0"/>
          </a:p>
        </p:txBody>
      </p:sp>
      <p:sp>
        <p:nvSpPr>
          <p:cNvPr id="3" name="Content Placeholder 2"/>
          <p:cNvSpPr>
            <a:spLocks noGrp="1"/>
          </p:cNvSpPr>
          <p:nvPr>
            <p:ph idx="1"/>
          </p:nvPr>
        </p:nvSpPr>
        <p:spPr>
          <a:xfrm>
            <a:off x="381000" y="1828800"/>
            <a:ext cx="8458199" cy="4724400"/>
          </a:xfrm>
        </p:spPr>
        <p:txBody>
          <a:bodyPr/>
          <a:lstStyle/>
          <a:p>
            <a:pPr marL="0" indent="0">
              <a:buNone/>
            </a:pPr>
            <a:r>
              <a:rPr lang="en-US" sz="2000" b="1" dirty="0" smtClean="0">
                <a:solidFill>
                  <a:schemeClr val="tx2"/>
                </a:solidFill>
              </a:rPr>
              <a:t>20</a:t>
            </a:r>
            <a:r>
              <a:rPr lang="en-US" sz="2000" b="1" baseline="30000" dirty="0" smtClean="0">
                <a:solidFill>
                  <a:schemeClr val="tx2"/>
                </a:solidFill>
              </a:rPr>
              <a:t>th</a:t>
            </a:r>
            <a:r>
              <a:rPr lang="en-US" sz="2000" b="1" dirty="0" smtClean="0">
                <a:solidFill>
                  <a:schemeClr val="tx2"/>
                </a:solidFill>
              </a:rPr>
              <a:t> AIRM, 22-23 Nov. 2017, Vientiane, Lao PDR</a:t>
            </a:r>
          </a:p>
          <a:p>
            <a:pPr marL="0" indent="0" algn="just">
              <a:buNone/>
            </a:pPr>
            <a:r>
              <a:rPr lang="en-GB" sz="1700" dirty="0" smtClean="0"/>
              <a:t>Acknowledging </a:t>
            </a:r>
            <a:r>
              <a:rPr lang="en-GB" sz="1700" dirty="0"/>
              <a:t>the varied structures across AMS, the Meeting agreed with Singapore’s suggestion to include an asterisk (*) at the bottom of the proposed structure of ASEAN Finance Cooperation setting out that the proposed position of AIRM only indicates the reporting structure for the various insurance related work streams at the regional level, but does not reflect the institutional/ reporting structure in individual AMS. The ASEC will proceed to submit the proposed structure according to the decision for the AFMM’s </a:t>
            </a:r>
            <a:r>
              <a:rPr lang="en-GB" sz="1700" dirty="0" smtClean="0"/>
              <a:t>endorsement, through AFDM and AFCDM-WG.</a:t>
            </a:r>
          </a:p>
          <a:p>
            <a:pPr marL="0" indent="0" algn="just">
              <a:buNone/>
            </a:pPr>
            <a:r>
              <a:rPr lang="en-GB" sz="1700" dirty="0"/>
              <a:t>The Meeting also exchanged views on the position of </a:t>
            </a:r>
            <a:r>
              <a:rPr lang="en-GB" sz="1700" dirty="0" err="1"/>
              <a:t>AIFo</a:t>
            </a:r>
            <a:r>
              <a:rPr lang="en-GB" sz="1700" dirty="0"/>
              <a:t> in the proposed structure of ASEAN Cooperation in </a:t>
            </a:r>
            <a:r>
              <a:rPr lang="en-GB" sz="1700" dirty="0" smtClean="0"/>
              <a:t>Finance ..</a:t>
            </a:r>
          </a:p>
          <a:p>
            <a:pPr marL="0" indent="0" algn="just">
              <a:buNone/>
            </a:pPr>
            <a:r>
              <a:rPr lang="en-GB" sz="1700" dirty="0"/>
              <a:t>Given the difficulties in mapping </a:t>
            </a:r>
            <a:r>
              <a:rPr lang="en-GB" sz="1700" dirty="0" err="1"/>
              <a:t>AIFo’s</a:t>
            </a:r>
            <a:r>
              <a:rPr lang="en-GB" sz="1700" dirty="0"/>
              <a:t> position in the structure due to the varying internal reporting lines within AMS, the Meeting agreed with Singapore’s proposal to reflect the establishment of </a:t>
            </a:r>
            <a:r>
              <a:rPr lang="en-GB" sz="1700" dirty="0" err="1"/>
              <a:t>AIFo</a:t>
            </a:r>
            <a:r>
              <a:rPr lang="en-GB" sz="1700" dirty="0"/>
              <a:t> as a box at the bottom of the structure instead. An asterisk (*) could also be included setting out that the </a:t>
            </a:r>
            <a:r>
              <a:rPr lang="en-GB" sz="1700" dirty="0" err="1"/>
              <a:t>AIFo</a:t>
            </a:r>
            <a:r>
              <a:rPr lang="en-GB" sz="1700" dirty="0"/>
              <a:t> was established as a cross-cutting forum, consisting of Members from AIRM and WC-FSL, to advance insurance integration in ASEAN and that reporting would be made to the relevant bodies based on the issues </a:t>
            </a:r>
            <a:r>
              <a:rPr lang="en-GB" sz="1700" dirty="0" smtClean="0"/>
              <a:t>encountered …</a:t>
            </a:r>
            <a:endParaRPr lang="en-US" sz="1700" dirty="0"/>
          </a:p>
        </p:txBody>
      </p:sp>
    </p:spTree>
    <p:extLst>
      <p:ext uri="{BB962C8B-B14F-4D97-AF65-F5344CB8AC3E}">
        <p14:creationId xmlns:p14="http://schemas.microsoft.com/office/powerpoint/2010/main" val="26588977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Text Box 3"/>
          <p:cNvSpPr txBox="1">
            <a:spLocks noChangeArrowheads="1"/>
          </p:cNvSpPr>
          <p:nvPr/>
        </p:nvSpPr>
        <p:spPr bwMode="auto">
          <a:xfrm>
            <a:off x="150650" y="4445702"/>
            <a:ext cx="1548762" cy="22598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prstTxWarp prst="textNoShape">
              <a:avLst/>
            </a:prstTxWarp>
          </a:bodyPr>
          <a:lstStyle/>
          <a:p>
            <a:pPr algn="just" defTabSz="685800" eaLnBrk="0" fontAlgn="base" hangingPunct="0">
              <a:spcBef>
                <a:spcPct val="0"/>
              </a:spcBef>
              <a:spcAft>
                <a:spcPct val="0"/>
              </a:spcAft>
            </a:pPr>
            <a:r>
              <a:rPr lang="en-US" altLang="en-US" sz="900" dirty="0">
                <a:solidFill>
                  <a:srgbClr val="000000"/>
                </a:solidFill>
                <a:latin typeface="Calibri" panose="020F0502020204030204" pitchFamily="34" charset="0"/>
                <a:ea typeface="Times New Roman" panose="02020603050405020304" pitchFamily="18" charset="0"/>
                <a:cs typeface="Cordia New" charset="0"/>
              </a:rPr>
              <a:t>* The draft structure is only to indicate the report structure for various finance related work-streams at the regional level, but does not reflect the institutional/ reporting structure in individual</a:t>
            </a:r>
            <a:r>
              <a:rPr lang="en-GB" altLang="zh-CN" sz="900"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GB" altLang="zh-CN" sz="900" dirty="0">
                <a:solidFill>
                  <a:srgbClr val="000000"/>
                </a:solidFill>
                <a:latin typeface="Calibri" panose="020F0502020204030204" pitchFamily="34" charset="0"/>
                <a:ea typeface="Times New Roman" panose="02020603050405020304" pitchFamily="18" charset="0"/>
                <a:cs typeface="Cordia New" charset="0"/>
              </a:rPr>
              <a:t>AMS. </a:t>
            </a:r>
            <a:endParaRPr lang="en-GB" altLang="zh-CN" sz="900" dirty="0">
              <a:ea typeface="Times New Roman" panose="02020603050405020304" pitchFamily="18" charset="0"/>
            </a:endParaRPr>
          </a:p>
          <a:p>
            <a:pPr algn="just" defTabSz="685800" eaLnBrk="0" fontAlgn="base" hangingPunct="0">
              <a:spcBef>
                <a:spcPct val="0"/>
              </a:spcBef>
              <a:spcAft>
                <a:spcPct val="0"/>
              </a:spcAft>
            </a:pPr>
            <a:r>
              <a:rPr lang="en-GB" altLang="zh-CN" sz="900" dirty="0">
                <a:solidFill>
                  <a:srgbClr val="000000"/>
                </a:solidFill>
                <a:latin typeface="Calibri" panose="020F0502020204030204" pitchFamily="34" charset="0"/>
                <a:ea typeface="Times New Roman" panose="02020603050405020304" pitchFamily="18" charset="0"/>
                <a:cs typeface="Cordia New" charset="0"/>
              </a:rPr>
              <a:t>**</a:t>
            </a:r>
            <a:r>
              <a:rPr lang="en-GB" altLang="zh-CN" sz="900" u="sng" dirty="0">
                <a:solidFill>
                  <a:srgbClr val="000000"/>
                </a:solidFill>
                <a:latin typeface="Calibri" panose="020F0502020204030204" pitchFamily="34" charset="0"/>
                <a:ea typeface="Times New Roman" panose="02020603050405020304" pitchFamily="18" charset="0"/>
                <a:cs typeface="Cordia New" charset="0"/>
              </a:rPr>
              <a:t>ASEAN Insurance Forum (AIFO)</a:t>
            </a:r>
            <a:r>
              <a:rPr lang="en-GB" altLang="zh-CN" sz="900" dirty="0">
                <a:solidFill>
                  <a:srgbClr val="000000"/>
                </a:solidFill>
                <a:latin typeface="Calibri" panose="020F0502020204030204" pitchFamily="34" charset="0"/>
                <a:ea typeface="Times New Roman" panose="02020603050405020304" pitchFamily="18" charset="0"/>
                <a:cs typeface="Cordia New" charset="0"/>
              </a:rPr>
              <a:t> was established as a cross-cutting forum, consisting of Members from AIRM and WC-FSL</a:t>
            </a:r>
            <a:r>
              <a:rPr lang="en-GB" altLang="zh-CN" sz="900"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GB" altLang="zh-CN" sz="900" dirty="0">
                <a:solidFill>
                  <a:srgbClr val="000000"/>
                </a:solidFill>
                <a:latin typeface="Calibri" panose="020F0502020204030204" pitchFamily="34" charset="0"/>
                <a:ea typeface="Times New Roman" panose="02020603050405020304" pitchFamily="18" charset="0"/>
                <a:cs typeface="Cordia New" charset="0"/>
              </a:rPr>
              <a:t>to advance insurance integration in ASEAN and its</a:t>
            </a:r>
            <a:r>
              <a:rPr lang="en-GB" altLang="zh-CN" sz="900"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GB" altLang="zh-CN" sz="900" dirty="0">
                <a:solidFill>
                  <a:srgbClr val="000000"/>
                </a:solidFill>
                <a:latin typeface="Calibri" panose="020F0502020204030204" pitchFamily="34" charset="0"/>
                <a:ea typeface="Times New Roman" panose="02020603050405020304" pitchFamily="18" charset="0"/>
                <a:cs typeface="Cordia New" charset="0"/>
              </a:rPr>
              <a:t>reporting would be made to the relevant bodies based on the issues encountered.</a:t>
            </a:r>
            <a:endParaRPr lang="en-GB" altLang="zh-CN" sz="900" dirty="0">
              <a:latin typeface="Arial" panose="020B0604020202020204" pitchFamily="34" charset="0"/>
            </a:endParaRPr>
          </a:p>
        </p:txBody>
      </p:sp>
      <p:sp>
        <p:nvSpPr>
          <p:cNvPr id="67" name="Rectangle 64"/>
          <p:cNvSpPr>
            <a:spLocks noChangeArrowheads="1"/>
          </p:cNvSpPr>
          <p:nvPr/>
        </p:nvSpPr>
        <p:spPr bwMode="auto">
          <a:xfrm>
            <a:off x="1326187" y="722147"/>
            <a:ext cx="13856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68580" tIns="34290" rIns="68580" bIns="34290" numCol="1" anchor="ctr" anchorCtr="0" compatLnSpc="1">
            <a:prstTxWarp prst="textNoShape">
              <a:avLst/>
            </a:prstTxWarp>
            <a:spAutoFit/>
          </a:bodyPr>
          <a:lstStyle/>
          <a:p>
            <a:endParaRPr lang="en-US" sz="1350"/>
          </a:p>
        </p:txBody>
      </p:sp>
      <p:grpSp>
        <p:nvGrpSpPr>
          <p:cNvPr id="2" name="Group 1"/>
          <p:cNvGrpSpPr/>
          <p:nvPr/>
        </p:nvGrpSpPr>
        <p:grpSpPr>
          <a:xfrm>
            <a:off x="732817" y="1382207"/>
            <a:ext cx="7953983" cy="5170993"/>
            <a:chOff x="783261" y="1382207"/>
            <a:chExt cx="7217825" cy="4557285"/>
          </a:xfrm>
        </p:grpSpPr>
        <p:sp>
          <p:nvSpPr>
            <p:cNvPr id="4" name="Rectangle 4"/>
            <p:cNvSpPr>
              <a:spLocks noChangeArrowheads="1"/>
            </p:cNvSpPr>
            <p:nvPr/>
          </p:nvSpPr>
          <p:spPr bwMode="auto">
            <a:xfrm>
              <a:off x="2775177" y="1386902"/>
              <a:ext cx="1085850" cy="457200"/>
            </a:xfrm>
            <a:prstGeom prst="rect">
              <a:avLst/>
            </a:prstGeom>
            <a:solidFill>
              <a:srgbClr val="A8D08D"/>
            </a:solidFill>
            <a:ln>
              <a:noFill/>
            </a:ln>
            <a:extLst>
              <a:ext uri="{91240B29-F687-4F45-9708-019B960494DF}">
                <a14:hiddenLine xmlns:a14="http://schemas.microsoft.com/office/drawing/2010/main" w="12700">
                  <a:solidFill>
                    <a:srgbClr val="000000"/>
                  </a:solidFill>
                  <a:miter lim="800000"/>
                  <a:headEnd/>
                  <a:tailEnd/>
                </a14:hiddenLine>
              </a:ext>
            </a:extLst>
          </p:spPr>
          <p:txBody>
            <a:bodyPr vert="horz" wrap="square" lIns="68580" tIns="34290" rIns="68580" bIns="34290" numCol="1" anchor="ctr" anchorCtr="0" compatLnSpc="1">
              <a:prstTxWarp prst="textNoShape">
                <a:avLst/>
              </a:prstTxWarp>
            </a:bodyPr>
            <a:lstStyle/>
            <a:p>
              <a:pPr algn="ctr" defTabSz="685800" eaLnBrk="0" fontAlgn="base" hangingPunct="0">
                <a:spcBef>
                  <a:spcPct val="0"/>
                </a:spcBef>
                <a:spcAft>
                  <a:spcPct val="0"/>
                </a:spcAft>
              </a:pPr>
              <a:r>
                <a:rPr lang="en-US" altLang="en-US" sz="750">
                  <a:solidFill>
                    <a:srgbClr val="000000"/>
                  </a:solidFill>
                  <a:latin typeface="Calibri" panose="020F0502020204030204" pitchFamily="34" charset="0"/>
                  <a:ea typeface="Times New Roman" panose="02020603050405020304" pitchFamily="18" charset="0"/>
                  <a:cs typeface="Cordia New" charset="0"/>
                </a:rPr>
                <a:t>ASEAN Finance Ministers’ Meeting (AFMM)</a:t>
              </a:r>
              <a:endParaRPr lang="en-US" altLang="en-US" sz="1350">
                <a:latin typeface="Arial" panose="020B0604020202020204" pitchFamily="34" charset="0"/>
              </a:endParaRPr>
            </a:p>
          </p:txBody>
        </p:sp>
        <p:sp>
          <p:nvSpPr>
            <p:cNvPr id="5" name="Rectangle 9"/>
            <p:cNvSpPr>
              <a:spLocks noChangeArrowheads="1"/>
            </p:cNvSpPr>
            <p:nvPr/>
          </p:nvSpPr>
          <p:spPr bwMode="auto">
            <a:xfrm>
              <a:off x="1697662" y="2125090"/>
              <a:ext cx="1032272" cy="428625"/>
            </a:xfrm>
            <a:prstGeom prst="rect">
              <a:avLst/>
            </a:prstGeom>
            <a:solidFill>
              <a:srgbClr val="D5DCE4"/>
            </a:solidFill>
            <a:ln>
              <a:noFill/>
            </a:ln>
            <a:extLst>
              <a:ext uri="{91240B29-F687-4F45-9708-019B960494DF}">
                <a14:hiddenLine xmlns:a14="http://schemas.microsoft.com/office/drawing/2010/main" w="12700">
                  <a:solidFill>
                    <a:srgbClr val="000000"/>
                  </a:solidFill>
                  <a:miter lim="800000"/>
                  <a:headEnd/>
                  <a:tailEnd/>
                </a14:hiddenLine>
              </a:ext>
            </a:extLst>
          </p:spPr>
          <p:txBody>
            <a:bodyPr vert="horz" wrap="square" lIns="68580" tIns="34290" rIns="68580" bIns="34290" numCol="1" anchor="ctr" anchorCtr="0" compatLnSpc="1">
              <a:prstTxWarp prst="textNoShape">
                <a:avLst/>
              </a:prstTxWarp>
            </a:bodyPr>
            <a:lstStyle/>
            <a:p>
              <a:pPr algn="ctr" defTabSz="685800" eaLnBrk="0" fontAlgn="base" hangingPunct="0">
                <a:spcBef>
                  <a:spcPct val="0"/>
                </a:spcBef>
                <a:spcAft>
                  <a:spcPct val="0"/>
                </a:spcAft>
              </a:pPr>
              <a:r>
                <a:rPr lang="en-US" altLang="en-US" sz="750">
                  <a:solidFill>
                    <a:srgbClr val="000000"/>
                  </a:solidFill>
                  <a:latin typeface="Calibri" panose="020F0502020204030204" pitchFamily="34" charset="0"/>
                  <a:ea typeface="Times New Roman" panose="02020603050405020304" pitchFamily="18" charset="0"/>
                  <a:cs typeface="Cordia New" charset="0"/>
                </a:rPr>
                <a:t>ASEAN Insurance Regulators’ Meeting (AIRM)*</a:t>
              </a:r>
              <a:endParaRPr lang="en-US" altLang="en-US" sz="1350">
                <a:latin typeface="Arial" panose="020B0604020202020204" pitchFamily="34" charset="0"/>
              </a:endParaRPr>
            </a:p>
          </p:txBody>
        </p:sp>
        <p:sp>
          <p:nvSpPr>
            <p:cNvPr id="6" name="Rectangle 10"/>
            <p:cNvSpPr>
              <a:spLocks noChangeArrowheads="1"/>
            </p:cNvSpPr>
            <p:nvPr/>
          </p:nvSpPr>
          <p:spPr bwMode="auto">
            <a:xfrm>
              <a:off x="2804942" y="2117946"/>
              <a:ext cx="1085850" cy="428625"/>
            </a:xfrm>
            <a:prstGeom prst="rect">
              <a:avLst/>
            </a:prstGeom>
            <a:solidFill>
              <a:srgbClr val="D5DCE4"/>
            </a:solidFill>
            <a:ln>
              <a:noFill/>
            </a:ln>
            <a:extLst>
              <a:ext uri="{91240B29-F687-4F45-9708-019B960494DF}">
                <a14:hiddenLine xmlns:a14="http://schemas.microsoft.com/office/drawing/2010/main" w="12700">
                  <a:solidFill>
                    <a:srgbClr val="000000"/>
                  </a:solidFill>
                  <a:miter lim="800000"/>
                  <a:headEnd/>
                  <a:tailEnd/>
                </a14:hiddenLine>
              </a:ext>
            </a:extLst>
          </p:spPr>
          <p:txBody>
            <a:bodyPr vert="horz" wrap="square" lIns="68580" tIns="34290" rIns="68580" bIns="34290" numCol="1" anchor="ctr" anchorCtr="0" compatLnSpc="1">
              <a:prstTxWarp prst="textNoShape">
                <a:avLst/>
              </a:prstTxWarp>
            </a:bodyPr>
            <a:lstStyle/>
            <a:p>
              <a:pPr algn="ctr" defTabSz="685800" eaLnBrk="0" fontAlgn="base" hangingPunct="0">
                <a:spcBef>
                  <a:spcPct val="0"/>
                </a:spcBef>
                <a:spcAft>
                  <a:spcPct val="0"/>
                </a:spcAft>
              </a:pPr>
              <a:r>
                <a:rPr lang="en-US" altLang="en-US" sz="750">
                  <a:solidFill>
                    <a:srgbClr val="000000"/>
                  </a:solidFill>
                  <a:latin typeface="Calibri" panose="020F0502020204030204" pitchFamily="34" charset="0"/>
                  <a:ea typeface="Times New Roman" panose="02020603050405020304" pitchFamily="18" charset="0"/>
                  <a:cs typeface="Cordia New" charset="0"/>
                </a:rPr>
                <a:t>ASEAN Finance Deputies’ Meeting (AFDM)</a:t>
              </a:r>
              <a:endParaRPr lang="en-US" altLang="en-US" sz="1350">
                <a:latin typeface="Arial" panose="020B0604020202020204" pitchFamily="34" charset="0"/>
              </a:endParaRPr>
            </a:p>
          </p:txBody>
        </p:sp>
        <p:sp>
          <p:nvSpPr>
            <p:cNvPr id="7" name="Rectangle 11"/>
            <p:cNvSpPr>
              <a:spLocks noChangeArrowheads="1"/>
            </p:cNvSpPr>
            <p:nvPr/>
          </p:nvSpPr>
          <p:spPr bwMode="auto">
            <a:xfrm>
              <a:off x="5289777" y="2106040"/>
              <a:ext cx="1085850" cy="406004"/>
            </a:xfrm>
            <a:prstGeom prst="rect">
              <a:avLst/>
            </a:prstGeom>
            <a:solidFill>
              <a:srgbClr val="D5DCE4"/>
            </a:solidFill>
            <a:ln>
              <a:noFill/>
            </a:ln>
            <a:extLst>
              <a:ext uri="{91240B29-F687-4F45-9708-019B960494DF}">
                <a14:hiddenLine xmlns:a14="http://schemas.microsoft.com/office/drawing/2010/main" w="12700">
                  <a:solidFill>
                    <a:srgbClr val="000000"/>
                  </a:solidFill>
                  <a:miter lim="800000"/>
                  <a:headEnd/>
                  <a:tailEnd/>
                </a14:hiddenLine>
              </a:ext>
            </a:extLst>
          </p:spPr>
          <p:txBody>
            <a:bodyPr vert="horz" wrap="square" lIns="68580" tIns="34290" rIns="68580" bIns="34290" numCol="1" anchor="ctr" anchorCtr="0" compatLnSpc="1">
              <a:prstTxWarp prst="textNoShape">
                <a:avLst/>
              </a:prstTxWarp>
            </a:bodyPr>
            <a:lstStyle/>
            <a:p>
              <a:pPr algn="ctr" defTabSz="685800" eaLnBrk="0" fontAlgn="base" hangingPunct="0">
                <a:spcBef>
                  <a:spcPct val="0"/>
                </a:spcBef>
                <a:spcAft>
                  <a:spcPct val="0"/>
                </a:spcAft>
              </a:pPr>
              <a:r>
                <a:rPr lang="en-US" altLang="en-US" sz="750">
                  <a:solidFill>
                    <a:srgbClr val="000000"/>
                  </a:solidFill>
                  <a:latin typeface="Calibri" panose="020F0502020204030204" pitchFamily="34" charset="0"/>
                  <a:ea typeface="Times New Roman" panose="02020603050405020304" pitchFamily="18" charset="0"/>
                  <a:cs typeface="Cordia New" charset="0"/>
                </a:rPr>
                <a:t>ASEAN Finance and Central Bank Deputies’ Meeting (AFCDM)</a:t>
              </a:r>
              <a:endParaRPr lang="en-US" altLang="en-US" sz="1350">
                <a:latin typeface="Arial" panose="020B0604020202020204" pitchFamily="34" charset="0"/>
              </a:endParaRPr>
            </a:p>
          </p:txBody>
        </p:sp>
        <p:cxnSp>
          <p:nvCxnSpPr>
            <p:cNvPr id="8" name="Straight Connector 7"/>
            <p:cNvCxnSpPr/>
            <p:nvPr/>
          </p:nvCxnSpPr>
          <p:spPr>
            <a:xfrm flipV="1">
              <a:off x="3368202" y="1842953"/>
              <a:ext cx="0" cy="274796"/>
            </a:xfrm>
            <a:prstGeom prst="line">
              <a:avLst/>
            </a:prstGeom>
            <a:ln/>
          </p:spPr>
          <p:style>
            <a:lnRef idx="3">
              <a:schemeClr val="dk1"/>
            </a:lnRef>
            <a:fillRef idx="0">
              <a:schemeClr val="dk1"/>
            </a:fillRef>
            <a:effectRef idx="2">
              <a:schemeClr val="dk1"/>
            </a:effectRef>
            <a:fontRef idx="minor">
              <a:schemeClr val="tx1"/>
            </a:fontRef>
          </p:style>
        </p:cxnSp>
        <p:sp>
          <p:nvSpPr>
            <p:cNvPr id="9" name="Rectangle 16"/>
            <p:cNvSpPr>
              <a:spLocks noChangeArrowheads="1"/>
            </p:cNvSpPr>
            <p:nvPr/>
          </p:nvSpPr>
          <p:spPr bwMode="auto">
            <a:xfrm>
              <a:off x="5289156" y="1382207"/>
              <a:ext cx="1085850" cy="507206"/>
            </a:xfrm>
            <a:prstGeom prst="rect">
              <a:avLst/>
            </a:prstGeom>
            <a:solidFill>
              <a:srgbClr val="A8D08D"/>
            </a:solidFill>
            <a:ln>
              <a:noFill/>
            </a:ln>
            <a:extLst>
              <a:ext uri="{91240B29-F687-4F45-9708-019B960494DF}">
                <a14:hiddenLine xmlns:a14="http://schemas.microsoft.com/office/drawing/2010/main" w="12700">
                  <a:solidFill>
                    <a:srgbClr val="000000"/>
                  </a:solidFill>
                  <a:miter lim="800000"/>
                  <a:headEnd/>
                  <a:tailEnd/>
                </a14:hiddenLine>
              </a:ext>
            </a:extLst>
          </p:spPr>
          <p:txBody>
            <a:bodyPr vert="horz" wrap="square" lIns="68580" tIns="34290" rIns="68580" bIns="34290" numCol="1" anchor="ctr" anchorCtr="0" compatLnSpc="1">
              <a:prstTxWarp prst="textNoShape">
                <a:avLst/>
              </a:prstTxWarp>
            </a:bodyPr>
            <a:lstStyle/>
            <a:p>
              <a:pPr algn="ctr" defTabSz="685800" eaLnBrk="0" fontAlgn="base" hangingPunct="0">
                <a:spcBef>
                  <a:spcPct val="0"/>
                </a:spcBef>
                <a:spcAft>
                  <a:spcPct val="0"/>
                </a:spcAft>
              </a:pPr>
              <a:r>
                <a:rPr lang="en-US" altLang="en-US" sz="675">
                  <a:solidFill>
                    <a:srgbClr val="000000"/>
                  </a:solidFill>
                  <a:latin typeface="Calibri" panose="020F0502020204030204" pitchFamily="34" charset="0"/>
                  <a:ea typeface="Times New Roman" panose="02020603050405020304" pitchFamily="18" charset="0"/>
                  <a:cs typeface="Cordia New" charset="0"/>
                </a:rPr>
                <a:t>ASEAN Finance Ministers’ and Central Bank Governors’ Meeting (AFMGM)</a:t>
              </a:r>
              <a:endParaRPr lang="en-US" altLang="en-US" sz="1350">
                <a:latin typeface="Arial" panose="020B0604020202020204" pitchFamily="34" charset="0"/>
              </a:endParaRPr>
            </a:p>
          </p:txBody>
        </p:sp>
        <p:cxnSp>
          <p:nvCxnSpPr>
            <p:cNvPr id="10" name="Straight Connector 9"/>
            <p:cNvCxnSpPr/>
            <p:nvPr/>
          </p:nvCxnSpPr>
          <p:spPr>
            <a:xfrm flipV="1">
              <a:off x="5832081" y="1870968"/>
              <a:ext cx="0" cy="273844"/>
            </a:xfrm>
            <a:prstGeom prst="line">
              <a:avLst/>
            </a:prstGeom>
          </p:spPr>
          <p:style>
            <a:lnRef idx="3">
              <a:schemeClr val="accent1"/>
            </a:lnRef>
            <a:fillRef idx="0">
              <a:schemeClr val="accent1"/>
            </a:fillRef>
            <a:effectRef idx="2">
              <a:schemeClr val="accent1"/>
            </a:effectRef>
            <a:fontRef idx="minor">
              <a:schemeClr val="tx1"/>
            </a:fontRef>
          </p:style>
        </p:cxnSp>
        <p:sp>
          <p:nvSpPr>
            <p:cNvPr id="11" name="Rectangle 21"/>
            <p:cNvSpPr>
              <a:spLocks noChangeArrowheads="1"/>
            </p:cNvSpPr>
            <p:nvPr/>
          </p:nvSpPr>
          <p:spPr bwMode="auto">
            <a:xfrm>
              <a:off x="4004617" y="2122280"/>
              <a:ext cx="1028700" cy="426244"/>
            </a:xfrm>
            <a:prstGeom prst="rect">
              <a:avLst/>
            </a:prstGeom>
            <a:solidFill>
              <a:srgbClr val="D5DCE4"/>
            </a:solidFill>
            <a:ln>
              <a:noFill/>
            </a:ln>
            <a:extLst>
              <a:ext uri="{91240B29-F687-4F45-9708-019B960494DF}">
                <a14:hiddenLine xmlns:a14="http://schemas.microsoft.com/office/drawing/2010/main" w="12700">
                  <a:solidFill>
                    <a:srgbClr val="000000"/>
                  </a:solidFill>
                  <a:miter lim="800000"/>
                  <a:headEnd/>
                  <a:tailEnd/>
                </a14:hiddenLine>
              </a:ext>
            </a:extLst>
          </p:spPr>
          <p:txBody>
            <a:bodyPr vert="horz" wrap="square" lIns="68580" tIns="34290" rIns="68580" bIns="34290" numCol="1" anchor="ctr" anchorCtr="0" compatLnSpc="1">
              <a:prstTxWarp prst="textNoShape">
                <a:avLst/>
              </a:prstTxWarp>
            </a:bodyPr>
            <a:lstStyle/>
            <a:p>
              <a:pPr algn="ctr" defTabSz="685800" eaLnBrk="0" fontAlgn="base" hangingPunct="0">
                <a:spcBef>
                  <a:spcPct val="0"/>
                </a:spcBef>
                <a:spcAft>
                  <a:spcPct val="0"/>
                </a:spcAft>
              </a:pPr>
              <a:r>
                <a:rPr lang="en-US" altLang="en-US" sz="750">
                  <a:solidFill>
                    <a:srgbClr val="000000"/>
                  </a:solidFill>
                  <a:latin typeface="Calibri" panose="020F0502020204030204" pitchFamily="34" charset="0"/>
                  <a:ea typeface="Times New Roman" panose="02020603050405020304" pitchFamily="18" charset="0"/>
                  <a:cs typeface="Cordia New" charset="0"/>
                </a:rPr>
                <a:t>ASEAN Capital Markets Forum (ACMF)*</a:t>
              </a:r>
              <a:endParaRPr lang="en-US" altLang="en-US" sz="1350">
                <a:latin typeface="Arial" panose="020B0604020202020204" pitchFamily="34" charset="0"/>
              </a:endParaRPr>
            </a:p>
          </p:txBody>
        </p:sp>
        <p:sp>
          <p:nvSpPr>
            <p:cNvPr id="12" name="Rectangle 35"/>
            <p:cNvSpPr>
              <a:spLocks noChangeArrowheads="1"/>
            </p:cNvSpPr>
            <p:nvPr/>
          </p:nvSpPr>
          <p:spPr bwMode="auto">
            <a:xfrm>
              <a:off x="6845923" y="1382207"/>
              <a:ext cx="1081088" cy="471421"/>
            </a:xfrm>
            <a:prstGeom prst="rect">
              <a:avLst/>
            </a:prstGeom>
            <a:solidFill>
              <a:srgbClr val="A8D08D"/>
            </a:solidFill>
            <a:ln>
              <a:noFill/>
            </a:ln>
            <a:extLst>
              <a:ext uri="{91240B29-F687-4F45-9708-019B960494DF}">
                <a14:hiddenLine xmlns:a14="http://schemas.microsoft.com/office/drawing/2010/main" w="12700">
                  <a:solidFill>
                    <a:srgbClr val="000000"/>
                  </a:solidFill>
                  <a:miter lim="800000"/>
                  <a:headEnd/>
                  <a:tailEnd/>
                </a14:hiddenLine>
              </a:ext>
            </a:extLst>
          </p:spPr>
          <p:txBody>
            <a:bodyPr vert="horz" wrap="square" lIns="68580" tIns="34290" rIns="68580" bIns="34290" numCol="1" anchor="ctr" anchorCtr="0" compatLnSpc="1">
              <a:prstTxWarp prst="textNoShape">
                <a:avLst/>
              </a:prstTxWarp>
            </a:bodyPr>
            <a:lstStyle/>
            <a:p>
              <a:pPr algn="ctr" defTabSz="685800" eaLnBrk="0" fontAlgn="base" hangingPunct="0">
                <a:spcBef>
                  <a:spcPct val="0"/>
                </a:spcBef>
                <a:spcAft>
                  <a:spcPct val="0"/>
                </a:spcAft>
              </a:pPr>
              <a:r>
                <a:rPr lang="en-US" altLang="en-US" sz="750">
                  <a:solidFill>
                    <a:srgbClr val="000000"/>
                  </a:solidFill>
                  <a:latin typeface="Calibri" panose="020F0502020204030204" pitchFamily="34" charset="0"/>
                  <a:ea typeface="Times New Roman" panose="02020603050405020304" pitchFamily="18" charset="0"/>
                  <a:cs typeface="Cordia New" charset="0"/>
                </a:rPr>
                <a:t>ASEAN Central Bank Governors’ Meeting (ACGM)</a:t>
              </a:r>
              <a:endParaRPr lang="en-US" altLang="en-US" sz="1350">
                <a:latin typeface="Arial" panose="020B0604020202020204" pitchFamily="34" charset="0"/>
              </a:endParaRPr>
            </a:p>
          </p:txBody>
        </p:sp>
        <p:sp>
          <p:nvSpPr>
            <p:cNvPr id="13" name="Rectangle 36"/>
            <p:cNvSpPr>
              <a:spLocks noChangeArrowheads="1"/>
            </p:cNvSpPr>
            <p:nvPr/>
          </p:nvSpPr>
          <p:spPr bwMode="auto">
            <a:xfrm>
              <a:off x="6900948" y="2111383"/>
              <a:ext cx="1100138" cy="428625"/>
            </a:xfrm>
            <a:prstGeom prst="rect">
              <a:avLst/>
            </a:prstGeom>
            <a:solidFill>
              <a:srgbClr val="D5DCE4"/>
            </a:solidFill>
            <a:ln>
              <a:noFill/>
            </a:ln>
            <a:extLst>
              <a:ext uri="{91240B29-F687-4F45-9708-019B960494DF}">
                <a14:hiddenLine xmlns:a14="http://schemas.microsoft.com/office/drawing/2010/main" w="12700">
                  <a:solidFill>
                    <a:srgbClr val="000000"/>
                  </a:solidFill>
                  <a:miter lim="800000"/>
                  <a:headEnd/>
                  <a:tailEnd/>
                </a14:hiddenLine>
              </a:ext>
            </a:extLst>
          </p:spPr>
          <p:txBody>
            <a:bodyPr vert="horz" wrap="square" lIns="68580" tIns="34290" rIns="68580" bIns="34290" numCol="1" anchor="ctr" anchorCtr="0" compatLnSpc="1">
              <a:prstTxWarp prst="textNoShape">
                <a:avLst/>
              </a:prstTxWarp>
            </a:bodyPr>
            <a:lstStyle/>
            <a:p>
              <a:pPr algn="ctr" defTabSz="685800" eaLnBrk="0" fontAlgn="base" hangingPunct="0">
                <a:spcBef>
                  <a:spcPct val="0"/>
                </a:spcBef>
                <a:spcAft>
                  <a:spcPct val="0"/>
                </a:spcAft>
              </a:pPr>
              <a:r>
                <a:rPr lang="en-US" altLang="en-US" sz="750">
                  <a:solidFill>
                    <a:srgbClr val="000000"/>
                  </a:solidFill>
                  <a:latin typeface="Calibri" panose="020F0502020204030204" pitchFamily="34" charset="0"/>
                  <a:ea typeface="Times New Roman" panose="02020603050405020304" pitchFamily="18" charset="0"/>
                  <a:cs typeface="Cordia New" charset="0"/>
                </a:rPr>
                <a:t>ASEAN Central Bank Deputies’ Meeting (ACDM)</a:t>
              </a:r>
              <a:endParaRPr lang="en-US" altLang="en-US" sz="1350">
                <a:latin typeface="Arial" panose="020B0604020202020204" pitchFamily="34" charset="0"/>
              </a:endParaRPr>
            </a:p>
          </p:txBody>
        </p:sp>
        <p:cxnSp>
          <p:nvCxnSpPr>
            <p:cNvPr id="14" name="Straight Connector 13"/>
            <p:cNvCxnSpPr/>
            <p:nvPr/>
          </p:nvCxnSpPr>
          <p:spPr>
            <a:xfrm flipV="1">
              <a:off x="7473751" y="2505841"/>
              <a:ext cx="953" cy="308610"/>
            </a:xfrm>
            <a:prstGeom prst="line">
              <a:avLst/>
            </a:prstGeom>
            <a:ln>
              <a:solidFill>
                <a:srgbClr val="FF0000"/>
              </a:solidFill>
            </a:ln>
          </p:spPr>
          <p:style>
            <a:lnRef idx="3">
              <a:schemeClr val="accent2"/>
            </a:lnRef>
            <a:fillRef idx="0">
              <a:schemeClr val="accent2"/>
            </a:fillRef>
            <a:effectRef idx="2">
              <a:schemeClr val="accent2"/>
            </a:effectRef>
            <a:fontRef idx="minor">
              <a:schemeClr val="tx1"/>
            </a:fontRef>
          </p:style>
        </p:cxnSp>
        <p:sp>
          <p:nvSpPr>
            <p:cNvPr id="15" name="Rectangle 39"/>
            <p:cNvSpPr>
              <a:spLocks noChangeArrowheads="1"/>
            </p:cNvSpPr>
            <p:nvPr/>
          </p:nvSpPr>
          <p:spPr bwMode="auto">
            <a:xfrm>
              <a:off x="4933269" y="2800148"/>
              <a:ext cx="1806178" cy="457200"/>
            </a:xfrm>
            <a:prstGeom prst="rect">
              <a:avLst/>
            </a:prstGeom>
            <a:solidFill>
              <a:srgbClr val="D5DCE4"/>
            </a:solidFill>
            <a:ln>
              <a:noFill/>
            </a:ln>
            <a:extLst>
              <a:ext uri="{91240B29-F687-4F45-9708-019B960494DF}">
                <a14:hiddenLine xmlns:a14="http://schemas.microsoft.com/office/drawing/2010/main" w="12700">
                  <a:solidFill>
                    <a:srgbClr val="000000"/>
                  </a:solidFill>
                  <a:miter lim="800000"/>
                  <a:headEnd/>
                  <a:tailEnd/>
                </a14:hiddenLine>
              </a:ext>
            </a:extLst>
          </p:spPr>
          <p:txBody>
            <a:bodyPr vert="horz" wrap="square" lIns="68580" tIns="34290" rIns="68580" bIns="34290" numCol="1" anchor="ctr" anchorCtr="0" compatLnSpc="1">
              <a:prstTxWarp prst="textNoShape">
                <a:avLst/>
              </a:prstTxWarp>
            </a:bodyPr>
            <a:lstStyle/>
            <a:p>
              <a:pPr algn="ctr" defTabSz="685800" eaLnBrk="0" fontAlgn="base" hangingPunct="0">
                <a:spcBef>
                  <a:spcPct val="0"/>
                </a:spcBef>
                <a:spcAft>
                  <a:spcPct val="0"/>
                </a:spcAft>
              </a:pPr>
              <a:r>
                <a:rPr lang="en-US" altLang="en-US" sz="675">
                  <a:solidFill>
                    <a:srgbClr val="000000"/>
                  </a:solidFill>
                  <a:latin typeface="Calibri" panose="020F0502020204030204" pitchFamily="34" charset="0"/>
                  <a:ea typeface="Times New Roman" panose="02020603050405020304" pitchFamily="18" charset="0"/>
                  <a:cs typeface="Cordia New" charset="0"/>
                </a:rPr>
                <a:t>ASEAN Finance and Central Bank Deputies’ Meeting Working Group (AFCDM-WG)</a:t>
              </a:r>
              <a:endParaRPr lang="en-US" altLang="en-US" sz="1350">
                <a:latin typeface="Arial" panose="020B0604020202020204" pitchFamily="34" charset="0"/>
              </a:endParaRPr>
            </a:p>
          </p:txBody>
        </p:sp>
        <p:sp>
          <p:nvSpPr>
            <p:cNvPr id="16" name="Rectangle 44"/>
            <p:cNvSpPr>
              <a:spLocks noChangeArrowheads="1"/>
            </p:cNvSpPr>
            <p:nvPr/>
          </p:nvSpPr>
          <p:spPr bwMode="auto">
            <a:xfrm>
              <a:off x="2130817" y="4165461"/>
              <a:ext cx="1100138" cy="385763"/>
            </a:xfrm>
            <a:prstGeom prst="rect">
              <a:avLst/>
            </a:prstGeom>
            <a:solidFill>
              <a:srgbClr val="D5DCE4"/>
            </a:solidFill>
            <a:ln>
              <a:noFill/>
            </a:ln>
            <a:extLst>
              <a:ext uri="{91240B29-F687-4F45-9708-019B960494DF}">
                <a14:hiddenLine xmlns:a14="http://schemas.microsoft.com/office/drawing/2010/main" w="12700">
                  <a:solidFill>
                    <a:srgbClr val="000000"/>
                  </a:solidFill>
                  <a:miter lim="800000"/>
                  <a:headEnd/>
                  <a:tailEnd/>
                </a14:hiddenLine>
              </a:ext>
            </a:extLst>
          </p:spPr>
          <p:txBody>
            <a:bodyPr vert="horz" wrap="square" lIns="68580" tIns="34290" rIns="68580" bIns="34290" numCol="1" anchor="ctr" anchorCtr="0" compatLnSpc="1">
              <a:prstTxWarp prst="textNoShape">
                <a:avLst/>
              </a:prstTxWarp>
            </a:bodyPr>
            <a:lstStyle/>
            <a:p>
              <a:pPr algn="ctr" defTabSz="685800" eaLnBrk="0" fontAlgn="base" hangingPunct="0">
                <a:spcBef>
                  <a:spcPct val="0"/>
                </a:spcBef>
                <a:spcAft>
                  <a:spcPct val="0"/>
                </a:spcAft>
              </a:pPr>
              <a:r>
                <a:rPr lang="en-US" altLang="en-US" sz="675">
                  <a:solidFill>
                    <a:srgbClr val="000000"/>
                  </a:solidFill>
                  <a:latin typeface="Calibri" panose="020F0502020204030204" pitchFamily="34" charset="0"/>
                  <a:ea typeface="Times New Roman" panose="02020603050405020304" pitchFamily="18" charset="0"/>
                  <a:cs typeface="Cordia New" charset="0"/>
                </a:rPr>
                <a:t>ASEAN Insurance Training and Research Institute (AITRI)</a:t>
              </a:r>
              <a:endParaRPr lang="en-US" altLang="en-US" sz="1350">
                <a:latin typeface="Arial" panose="020B0604020202020204" pitchFamily="34" charset="0"/>
              </a:endParaRPr>
            </a:p>
          </p:txBody>
        </p:sp>
        <p:sp>
          <p:nvSpPr>
            <p:cNvPr id="17" name="Rectangle 49"/>
            <p:cNvSpPr>
              <a:spLocks noChangeArrowheads="1"/>
            </p:cNvSpPr>
            <p:nvPr/>
          </p:nvSpPr>
          <p:spPr bwMode="auto">
            <a:xfrm>
              <a:off x="2136770" y="4661952"/>
              <a:ext cx="1100138" cy="328613"/>
            </a:xfrm>
            <a:prstGeom prst="rect">
              <a:avLst/>
            </a:prstGeom>
            <a:solidFill>
              <a:srgbClr val="D5DCE4"/>
            </a:solidFill>
            <a:ln>
              <a:noFill/>
            </a:ln>
            <a:extLst>
              <a:ext uri="{91240B29-F687-4F45-9708-019B960494DF}">
                <a14:hiddenLine xmlns:a14="http://schemas.microsoft.com/office/drawing/2010/main" w="12700">
                  <a:solidFill>
                    <a:srgbClr val="000000"/>
                  </a:solidFill>
                  <a:miter lim="800000"/>
                  <a:headEnd/>
                  <a:tailEnd/>
                </a14:hiddenLine>
              </a:ext>
            </a:extLst>
          </p:spPr>
          <p:txBody>
            <a:bodyPr vert="horz" wrap="square" lIns="68580" tIns="34290" rIns="68580" bIns="34290" numCol="1" anchor="ctr" anchorCtr="0" compatLnSpc="1">
              <a:prstTxWarp prst="textNoShape">
                <a:avLst/>
              </a:prstTxWarp>
            </a:bodyPr>
            <a:lstStyle/>
            <a:p>
              <a:pPr algn="ctr" defTabSz="685800" eaLnBrk="0" fontAlgn="base" hangingPunct="0">
                <a:spcBef>
                  <a:spcPct val="0"/>
                </a:spcBef>
                <a:spcAft>
                  <a:spcPct val="0"/>
                </a:spcAft>
              </a:pPr>
              <a:r>
                <a:rPr lang="en-US" altLang="en-US" sz="675">
                  <a:solidFill>
                    <a:srgbClr val="000000"/>
                  </a:solidFill>
                  <a:latin typeface="Calibri" panose="020F0502020204030204" pitchFamily="34" charset="0"/>
                  <a:ea typeface="Times New Roman" panose="02020603050405020304" pitchFamily="18" charset="0"/>
                  <a:cs typeface="Cordia New" charset="0"/>
                </a:rPr>
                <a:t>ASEAN Insurance Council (AIC)</a:t>
              </a:r>
              <a:endParaRPr lang="en-US" altLang="en-US" sz="1350">
                <a:latin typeface="Arial" panose="020B0604020202020204" pitchFamily="34" charset="0"/>
              </a:endParaRPr>
            </a:p>
          </p:txBody>
        </p:sp>
        <p:sp>
          <p:nvSpPr>
            <p:cNvPr id="18" name="Rectangle 50"/>
            <p:cNvSpPr>
              <a:spLocks noChangeArrowheads="1"/>
            </p:cNvSpPr>
            <p:nvPr/>
          </p:nvSpPr>
          <p:spPr bwMode="auto">
            <a:xfrm>
              <a:off x="2123674" y="5112626"/>
              <a:ext cx="1100138" cy="307181"/>
            </a:xfrm>
            <a:prstGeom prst="rect">
              <a:avLst/>
            </a:prstGeom>
            <a:solidFill>
              <a:srgbClr val="D5DCE4"/>
            </a:solidFill>
            <a:ln>
              <a:noFill/>
            </a:ln>
            <a:extLst>
              <a:ext uri="{91240B29-F687-4F45-9708-019B960494DF}">
                <a14:hiddenLine xmlns:a14="http://schemas.microsoft.com/office/drawing/2010/main" w="12700">
                  <a:solidFill>
                    <a:srgbClr val="000000"/>
                  </a:solidFill>
                  <a:miter lim="800000"/>
                  <a:headEnd/>
                  <a:tailEnd/>
                </a14:hiddenLine>
              </a:ext>
            </a:extLst>
          </p:spPr>
          <p:txBody>
            <a:bodyPr vert="horz" wrap="square" lIns="68580" tIns="34290" rIns="68580" bIns="34290" numCol="1" anchor="ctr" anchorCtr="0" compatLnSpc="1">
              <a:prstTxWarp prst="textNoShape">
                <a:avLst/>
              </a:prstTxWarp>
            </a:bodyPr>
            <a:lstStyle/>
            <a:p>
              <a:pPr algn="ctr" defTabSz="685800" eaLnBrk="0" fontAlgn="base" hangingPunct="0">
                <a:spcBef>
                  <a:spcPct val="0"/>
                </a:spcBef>
                <a:spcAft>
                  <a:spcPct val="0"/>
                </a:spcAft>
              </a:pPr>
              <a:r>
                <a:rPr lang="en-US" altLang="en-US" sz="675">
                  <a:solidFill>
                    <a:srgbClr val="000000"/>
                  </a:solidFill>
                  <a:latin typeface="Calibri" panose="020F0502020204030204" pitchFamily="34" charset="0"/>
                  <a:ea typeface="Times New Roman" panose="02020603050405020304" pitchFamily="18" charset="0"/>
                  <a:cs typeface="Cordia New" charset="0"/>
                </a:rPr>
                <a:t>Council of Bureaux (CoB)</a:t>
              </a:r>
              <a:endParaRPr lang="en-US" altLang="en-US" sz="1350">
                <a:latin typeface="Arial" panose="020B0604020202020204" pitchFamily="34" charset="0"/>
              </a:endParaRPr>
            </a:p>
          </p:txBody>
        </p:sp>
        <p:sp>
          <p:nvSpPr>
            <p:cNvPr id="19" name="Rectangle 51"/>
            <p:cNvSpPr>
              <a:spLocks noChangeArrowheads="1"/>
            </p:cNvSpPr>
            <p:nvPr/>
          </p:nvSpPr>
          <p:spPr bwMode="auto">
            <a:xfrm>
              <a:off x="2134389" y="5539442"/>
              <a:ext cx="1100138" cy="400050"/>
            </a:xfrm>
            <a:prstGeom prst="rect">
              <a:avLst/>
            </a:prstGeom>
            <a:solidFill>
              <a:srgbClr val="D5DCE4"/>
            </a:solidFill>
            <a:ln>
              <a:noFill/>
            </a:ln>
            <a:extLst>
              <a:ext uri="{91240B29-F687-4F45-9708-019B960494DF}">
                <a14:hiddenLine xmlns:a14="http://schemas.microsoft.com/office/drawing/2010/main" w="12700">
                  <a:solidFill>
                    <a:srgbClr val="000000"/>
                  </a:solidFill>
                  <a:miter lim="800000"/>
                  <a:headEnd/>
                  <a:tailEnd/>
                </a14:hiddenLine>
              </a:ext>
            </a:extLst>
          </p:spPr>
          <p:txBody>
            <a:bodyPr vert="horz" wrap="square" lIns="68580" tIns="34290" rIns="68580" bIns="34290" numCol="1" anchor="ctr" anchorCtr="0" compatLnSpc="1">
              <a:prstTxWarp prst="textNoShape">
                <a:avLst/>
              </a:prstTxWarp>
            </a:bodyPr>
            <a:lstStyle/>
            <a:p>
              <a:pPr algn="ctr" defTabSz="685800" eaLnBrk="0" fontAlgn="base" hangingPunct="0">
                <a:spcBef>
                  <a:spcPct val="0"/>
                </a:spcBef>
                <a:spcAft>
                  <a:spcPct val="0"/>
                </a:spcAft>
              </a:pPr>
              <a:r>
                <a:rPr lang="en-US" altLang="en-US" sz="675">
                  <a:solidFill>
                    <a:srgbClr val="000000"/>
                  </a:solidFill>
                  <a:latin typeface="Calibri" panose="020F0502020204030204" pitchFamily="34" charset="0"/>
                  <a:ea typeface="Times New Roman" panose="02020603050405020304" pitchFamily="18" charset="0"/>
                  <a:cs typeface="Cordia New" charset="0"/>
                </a:rPr>
                <a:t>Council of Bureaux Working Group </a:t>
              </a:r>
              <a:endParaRPr lang="en-US" altLang="en-US" sz="900">
                <a:ea typeface="Times New Roman" panose="02020603050405020304" pitchFamily="18" charset="0"/>
              </a:endParaRPr>
            </a:p>
            <a:p>
              <a:pPr algn="ctr" defTabSz="685800" eaLnBrk="0" fontAlgn="base" hangingPunct="0">
                <a:spcBef>
                  <a:spcPct val="0"/>
                </a:spcBef>
                <a:spcAft>
                  <a:spcPct val="0"/>
                </a:spcAft>
              </a:pPr>
              <a:r>
                <a:rPr lang="en-US" altLang="en-US" sz="675">
                  <a:solidFill>
                    <a:srgbClr val="000000"/>
                  </a:solidFill>
                  <a:latin typeface="Calibri" panose="020F0502020204030204" pitchFamily="34" charset="0"/>
                  <a:ea typeface="Times New Roman" panose="02020603050405020304" pitchFamily="18" charset="0"/>
                  <a:cs typeface="Cordia New" charset="0"/>
                </a:rPr>
                <a:t>(CoB-WG)</a:t>
              </a:r>
              <a:endParaRPr lang="en-US" altLang="en-US" sz="1350">
                <a:latin typeface="Arial" panose="020B0604020202020204" pitchFamily="34" charset="0"/>
              </a:endParaRPr>
            </a:p>
          </p:txBody>
        </p:sp>
        <p:cxnSp>
          <p:nvCxnSpPr>
            <p:cNvPr id="20" name="Straight Connector 19"/>
            <p:cNvCxnSpPr/>
            <p:nvPr/>
          </p:nvCxnSpPr>
          <p:spPr>
            <a:xfrm flipV="1">
              <a:off x="2662508" y="5374340"/>
              <a:ext cx="1905" cy="165735"/>
            </a:xfrm>
            <a:prstGeom prst="line">
              <a:avLst/>
            </a:prstGeom>
            <a:ln>
              <a:solidFill>
                <a:srgbClr val="7030A0"/>
              </a:solidFill>
            </a:ln>
          </p:spPr>
          <p:style>
            <a:lnRef idx="1">
              <a:schemeClr val="accent1"/>
            </a:lnRef>
            <a:fillRef idx="0">
              <a:schemeClr val="accent1"/>
            </a:fillRef>
            <a:effectRef idx="0">
              <a:schemeClr val="accent1"/>
            </a:effectRef>
            <a:fontRef idx="minor">
              <a:schemeClr val="tx1"/>
            </a:fontRef>
          </p:style>
        </p:cxnSp>
        <p:sp>
          <p:nvSpPr>
            <p:cNvPr id="21" name="Rectangle 79"/>
            <p:cNvSpPr>
              <a:spLocks noChangeArrowheads="1"/>
            </p:cNvSpPr>
            <p:nvPr/>
          </p:nvSpPr>
          <p:spPr bwMode="auto">
            <a:xfrm>
              <a:off x="5603026" y="3756511"/>
              <a:ext cx="889397" cy="492919"/>
            </a:xfrm>
            <a:prstGeom prst="rect">
              <a:avLst/>
            </a:prstGeom>
            <a:solidFill>
              <a:srgbClr val="D5DCE4"/>
            </a:solidFill>
            <a:ln>
              <a:noFill/>
            </a:ln>
            <a:extLst>
              <a:ext uri="{91240B29-F687-4F45-9708-019B960494DF}">
                <a14:hiddenLine xmlns:a14="http://schemas.microsoft.com/office/drawing/2010/main" w="12700">
                  <a:solidFill>
                    <a:srgbClr val="000000"/>
                  </a:solidFill>
                  <a:miter lim="800000"/>
                  <a:headEnd/>
                  <a:tailEnd/>
                </a14:hiddenLine>
              </a:ext>
            </a:extLst>
          </p:spPr>
          <p:txBody>
            <a:bodyPr vert="horz" wrap="square" lIns="68580" tIns="34290" rIns="68580" bIns="34290" numCol="1" anchor="ctr" anchorCtr="0" compatLnSpc="1">
              <a:prstTxWarp prst="textNoShape">
                <a:avLst/>
              </a:prstTxWarp>
            </a:bodyPr>
            <a:lstStyle/>
            <a:p>
              <a:pPr algn="ctr" defTabSz="685800" eaLnBrk="0" fontAlgn="base" hangingPunct="0">
                <a:spcBef>
                  <a:spcPct val="0"/>
                </a:spcBef>
                <a:spcAft>
                  <a:spcPct val="0"/>
                </a:spcAft>
              </a:pPr>
              <a:r>
                <a:rPr lang="en-US" altLang="en-US" sz="675">
                  <a:solidFill>
                    <a:srgbClr val="000000"/>
                  </a:solidFill>
                  <a:latin typeface="Calibri" panose="020F0502020204030204" pitchFamily="34" charset="0"/>
                  <a:ea typeface="Times New Roman" panose="02020603050405020304" pitchFamily="18" charset="0"/>
                  <a:cs typeface="Cordia New" charset="0"/>
                </a:rPr>
                <a:t>Working Committee on Financial Services Liberalisation </a:t>
              </a:r>
              <a:endParaRPr lang="en-US" altLang="en-US" sz="900">
                <a:ea typeface="Times New Roman" panose="02020603050405020304" pitchFamily="18" charset="0"/>
              </a:endParaRPr>
            </a:p>
            <a:p>
              <a:pPr algn="ctr" defTabSz="685800" eaLnBrk="0" fontAlgn="base" hangingPunct="0">
                <a:spcBef>
                  <a:spcPct val="0"/>
                </a:spcBef>
                <a:spcAft>
                  <a:spcPct val="0"/>
                </a:spcAft>
              </a:pPr>
              <a:r>
                <a:rPr lang="en-US" altLang="en-US" sz="675">
                  <a:solidFill>
                    <a:srgbClr val="000000"/>
                  </a:solidFill>
                  <a:latin typeface="Calibri" panose="020F0502020204030204" pitchFamily="34" charset="0"/>
                  <a:ea typeface="Times New Roman" panose="02020603050405020304" pitchFamily="18" charset="0"/>
                  <a:cs typeface="Cordia New" charset="0"/>
                </a:rPr>
                <a:t>(WC-FSL)</a:t>
              </a:r>
              <a:endParaRPr lang="en-US" altLang="en-US" sz="1350">
                <a:latin typeface="Arial" panose="020B0604020202020204" pitchFamily="34" charset="0"/>
              </a:endParaRPr>
            </a:p>
          </p:txBody>
        </p:sp>
        <p:sp>
          <p:nvSpPr>
            <p:cNvPr id="22" name="Rectangle 80"/>
            <p:cNvSpPr>
              <a:spLocks noChangeArrowheads="1"/>
            </p:cNvSpPr>
            <p:nvPr/>
          </p:nvSpPr>
          <p:spPr bwMode="auto">
            <a:xfrm>
              <a:off x="5603026" y="4292337"/>
              <a:ext cx="889397" cy="478631"/>
            </a:xfrm>
            <a:prstGeom prst="rect">
              <a:avLst/>
            </a:prstGeom>
            <a:solidFill>
              <a:srgbClr val="D5DCE4"/>
            </a:solidFill>
            <a:ln>
              <a:noFill/>
            </a:ln>
            <a:extLst>
              <a:ext uri="{91240B29-F687-4F45-9708-019B960494DF}">
                <a14:hiddenLine xmlns:a14="http://schemas.microsoft.com/office/drawing/2010/main" w="12700">
                  <a:solidFill>
                    <a:srgbClr val="000000"/>
                  </a:solidFill>
                  <a:miter lim="800000"/>
                  <a:headEnd/>
                  <a:tailEnd/>
                </a14:hiddenLine>
              </a:ext>
            </a:extLst>
          </p:spPr>
          <p:txBody>
            <a:bodyPr vert="horz" wrap="square" lIns="68580" tIns="34290" rIns="68580" bIns="34290" numCol="1" anchor="ctr" anchorCtr="0" compatLnSpc="1">
              <a:prstTxWarp prst="textNoShape">
                <a:avLst/>
              </a:prstTxWarp>
            </a:bodyPr>
            <a:lstStyle/>
            <a:p>
              <a:pPr algn="ctr" defTabSz="685800" eaLnBrk="0" fontAlgn="base" hangingPunct="0">
                <a:spcBef>
                  <a:spcPct val="0"/>
                </a:spcBef>
                <a:spcAft>
                  <a:spcPct val="0"/>
                </a:spcAft>
              </a:pPr>
              <a:r>
                <a:rPr lang="en-US" altLang="en-US" sz="675">
                  <a:solidFill>
                    <a:srgbClr val="000000"/>
                  </a:solidFill>
                  <a:latin typeface="Calibri" panose="020F0502020204030204" pitchFamily="34" charset="0"/>
                  <a:ea typeface="Times New Roman" panose="02020603050405020304" pitchFamily="18" charset="0"/>
                  <a:cs typeface="Cordia New" charset="0"/>
                </a:rPr>
                <a:t>Working Committee on Capital Account Liberalisation </a:t>
              </a:r>
              <a:endParaRPr lang="en-US" altLang="en-US" sz="900">
                <a:ea typeface="Times New Roman" panose="02020603050405020304" pitchFamily="18" charset="0"/>
              </a:endParaRPr>
            </a:p>
            <a:p>
              <a:pPr algn="ctr" defTabSz="685800" eaLnBrk="0" fontAlgn="base" hangingPunct="0">
                <a:spcBef>
                  <a:spcPct val="0"/>
                </a:spcBef>
                <a:spcAft>
                  <a:spcPct val="0"/>
                </a:spcAft>
              </a:pPr>
              <a:r>
                <a:rPr lang="en-US" altLang="en-US" sz="675">
                  <a:solidFill>
                    <a:srgbClr val="000000"/>
                  </a:solidFill>
                  <a:latin typeface="Calibri" panose="020F0502020204030204" pitchFamily="34" charset="0"/>
                  <a:ea typeface="Times New Roman" panose="02020603050405020304" pitchFamily="18" charset="0"/>
                  <a:cs typeface="Cordia New" charset="0"/>
                </a:rPr>
                <a:t>(WC-CAL)</a:t>
              </a:r>
              <a:endParaRPr lang="en-US" altLang="en-US" sz="1350">
                <a:latin typeface="Arial" panose="020B0604020202020204" pitchFamily="34" charset="0"/>
              </a:endParaRPr>
            </a:p>
          </p:txBody>
        </p:sp>
        <p:sp>
          <p:nvSpPr>
            <p:cNvPr id="23" name="Rectangle 81"/>
            <p:cNvSpPr>
              <a:spLocks noChangeArrowheads="1"/>
            </p:cNvSpPr>
            <p:nvPr/>
          </p:nvSpPr>
          <p:spPr bwMode="auto">
            <a:xfrm>
              <a:off x="5604217" y="4793321"/>
              <a:ext cx="889397" cy="492919"/>
            </a:xfrm>
            <a:prstGeom prst="rect">
              <a:avLst/>
            </a:prstGeom>
            <a:solidFill>
              <a:srgbClr val="D5DCE4"/>
            </a:solidFill>
            <a:ln>
              <a:noFill/>
            </a:ln>
            <a:extLst>
              <a:ext uri="{91240B29-F687-4F45-9708-019B960494DF}">
                <a14:hiddenLine xmlns:a14="http://schemas.microsoft.com/office/drawing/2010/main" w="12700">
                  <a:solidFill>
                    <a:srgbClr val="000000"/>
                  </a:solidFill>
                  <a:miter lim="800000"/>
                  <a:headEnd/>
                  <a:tailEnd/>
                </a14:hiddenLine>
              </a:ext>
            </a:extLst>
          </p:spPr>
          <p:txBody>
            <a:bodyPr vert="horz" wrap="square" lIns="68580" tIns="34290" rIns="68580" bIns="34290" numCol="1" anchor="ctr" anchorCtr="0" compatLnSpc="1">
              <a:prstTxWarp prst="textNoShape">
                <a:avLst/>
              </a:prstTxWarp>
            </a:bodyPr>
            <a:lstStyle/>
            <a:p>
              <a:pPr algn="ctr" defTabSz="685800" eaLnBrk="0" fontAlgn="base" hangingPunct="0">
                <a:spcBef>
                  <a:spcPct val="0"/>
                </a:spcBef>
                <a:spcAft>
                  <a:spcPct val="0"/>
                </a:spcAft>
              </a:pPr>
              <a:r>
                <a:rPr lang="en-US" altLang="en-US" sz="675">
                  <a:solidFill>
                    <a:srgbClr val="000000"/>
                  </a:solidFill>
                  <a:latin typeface="Calibri" panose="020F0502020204030204" pitchFamily="34" charset="0"/>
                  <a:ea typeface="Times New Roman" panose="02020603050405020304" pitchFamily="18" charset="0"/>
                  <a:cs typeface="Cordia New" charset="0"/>
                </a:rPr>
                <a:t>Working Committee on Capital Market Development </a:t>
              </a:r>
              <a:endParaRPr lang="en-US" altLang="en-US" sz="900">
                <a:ea typeface="Times New Roman" panose="02020603050405020304" pitchFamily="18" charset="0"/>
              </a:endParaRPr>
            </a:p>
            <a:p>
              <a:pPr algn="ctr" defTabSz="685800" eaLnBrk="0" fontAlgn="base" hangingPunct="0">
                <a:spcBef>
                  <a:spcPct val="0"/>
                </a:spcBef>
                <a:spcAft>
                  <a:spcPct val="0"/>
                </a:spcAft>
              </a:pPr>
              <a:r>
                <a:rPr lang="en-US" altLang="en-US" sz="675">
                  <a:solidFill>
                    <a:srgbClr val="000000"/>
                  </a:solidFill>
                  <a:latin typeface="Calibri" panose="020F0502020204030204" pitchFamily="34" charset="0"/>
                  <a:ea typeface="Times New Roman" panose="02020603050405020304" pitchFamily="18" charset="0"/>
                  <a:cs typeface="Cordia New" charset="0"/>
                </a:rPr>
                <a:t>(WC-CMD)</a:t>
              </a:r>
              <a:endParaRPr lang="en-US" altLang="en-US" sz="1350">
                <a:latin typeface="Arial" panose="020B0604020202020204" pitchFamily="34" charset="0"/>
              </a:endParaRPr>
            </a:p>
          </p:txBody>
        </p:sp>
        <p:sp>
          <p:nvSpPr>
            <p:cNvPr id="24" name="Rectangle 152"/>
            <p:cNvSpPr>
              <a:spLocks noChangeArrowheads="1"/>
            </p:cNvSpPr>
            <p:nvPr/>
          </p:nvSpPr>
          <p:spPr bwMode="auto">
            <a:xfrm>
              <a:off x="3583021" y="3782423"/>
              <a:ext cx="828675" cy="457200"/>
            </a:xfrm>
            <a:prstGeom prst="rect">
              <a:avLst/>
            </a:prstGeom>
            <a:solidFill>
              <a:srgbClr val="D5DCE4"/>
            </a:solidFill>
            <a:ln>
              <a:noFill/>
            </a:ln>
            <a:extLst>
              <a:ext uri="{91240B29-F687-4F45-9708-019B960494DF}">
                <a14:hiddenLine xmlns:a14="http://schemas.microsoft.com/office/drawing/2010/main" w="12700">
                  <a:solidFill>
                    <a:srgbClr val="000000"/>
                  </a:solidFill>
                  <a:miter lim="800000"/>
                  <a:headEnd/>
                  <a:tailEnd/>
                </a14:hiddenLine>
              </a:ext>
            </a:extLst>
          </p:spPr>
          <p:txBody>
            <a:bodyPr vert="horz" wrap="square" lIns="68580" tIns="34290" rIns="68580" bIns="34290" numCol="1" anchor="ctr" anchorCtr="0" compatLnSpc="1">
              <a:prstTxWarp prst="textNoShape">
                <a:avLst/>
              </a:prstTxWarp>
            </a:bodyPr>
            <a:lstStyle/>
            <a:p>
              <a:pPr algn="ctr" defTabSz="685800" eaLnBrk="0" fontAlgn="base" hangingPunct="0">
                <a:spcBef>
                  <a:spcPct val="0"/>
                </a:spcBef>
                <a:spcAft>
                  <a:spcPct val="0"/>
                </a:spcAft>
              </a:pPr>
              <a:r>
                <a:rPr lang="en-US" altLang="en-US" sz="675">
                  <a:solidFill>
                    <a:srgbClr val="000000"/>
                  </a:solidFill>
                  <a:latin typeface="Calibri" panose="020F0502020204030204" pitchFamily="34" charset="0"/>
                  <a:ea typeface="Times New Roman" panose="02020603050405020304" pitchFamily="18" charset="0"/>
                  <a:cs typeface="Cordia New" charset="0"/>
                </a:rPr>
                <a:t>ASEAN Infrastructure Fund (AIF)</a:t>
              </a:r>
              <a:endParaRPr lang="en-US" altLang="en-US" sz="1350">
                <a:latin typeface="Arial" panose="020B0604020202020204" pitchFamily="34" charset="0"/>
              </a:endParaRPr>
            </a:p>
          </p:txBody>
        </p:sp>
        <p:sp>
          <p:nvSpPr>
            <p:cNvPr id="25" name="Rectangle 153"/>
            <p:cNvSpPr>
              <a:spLocks noChangeArrowheads="1"/>
            </p:cNvSpPr>
            <p:nvPr/>
          </p:nvSpPr>
          <p:spPr bwMode="auto">
            <a:xfrm>
              <a:off x="3583021" y="4368210"/>
              <a:ext cx="828675" cy="457200"/>
            </a:xfrm>
            <a:prstGeom prst="rect">
              <a:avLst/>
            </a:prstGeom>
            <a:solidFill>
              <a:srgbClr val="D5DCE4"/>
            </a:solidFill>
            <a:ln>
              <a:noFill/>
            </a:ln>
            <a:extLst>
              <a:ext uri="{91240B29-F687-4F45-9708-019B960494DF}">
                <a14:hiddenLine xmlns:a14="http://schemas.microsoft.com/office/drawing/2010/main" w="12700">
                  <a:solidFill>
                    <a:srgbClr val="000000"/>
                  </a:solidFill>
                  <a:miter lim="800000"/>
                  <a:headEnd/>
                  <a:tailEnd/>
                </a14:hiddenLine>
              </a:ext>
            </a:extLst>
          </p:spPr>
          <p:txBody>
            <a:bodyPr vert="horz" wrap="square" lIns="68580" tIns="34290" rIns="68580" bIns="34290" numCol="1" anchor="ctr" anchorCtr="0" compatLnSpc="1">
              <a:prstTxWarp prst="textNoShape">
                <a:avLst/>
              </a:prstTxWarp>
            </a:bodyPr>
            <a:lstStyle/>
            <a:p>
              <a:pPr algn="ctr" defTabSz="685800" eaLnBrk="0" fontAlgn="base" hangingPunct="0">
                <a:spcBef>
                  <a:spcPct val="0"/>
                </a:spcBef>
                <a:spcAft>
                  <a:spcPct val="0"/>
                </a:spcAft>
              </a:pPr>
              <a:r>
                <a:rPr lang="en-US" altLang="en-US" sz="675">
                  <a:solidFill>
                    <a:srgbClr val="000000"/>
                  </a:solidFill>
                  <a:latin typeface="Calibri" panose="020F0502020204030204" pitchFamily="34" charset="0"/>
                  <a:ea typeface="Times New Roman" panose="02020603050405020304" pitchFamily="18" charset="0"/>
                  <a:cs typeface="Cordia New" charset="0"/>
                </a:rPr>
                <a:t>ASEAN Forum on Taxation (AFT)</a:t>
              </a:r>
              <a:endParaRPr lang="en-US" altLang="en-US" sz="1350">
                <a:latin typeface="Arial" panose="020B0604020202020204" pitchFamily="34" charset="0"/>
              </a:endParaRPr>
            </a:p>
          </p:txBody>
        </p:sp>
        <p:sp>
          <p:nvSpPr>
            <p:cNvPr id="26" name="Rectangle 154"/>
            <p:cNvSpPr>
              <a:spLocks noChangeArrowheads="1"/>
            </p:cNvSpPr>
            <p:nvPr/>
          </p:nvSpPr>
          <p:spPr bwMode="auto">
            <a:xfrm>
              <a:off x="5613301" y="5319846"/>
              <a:ext cx="883085" cy="457200"/>
            </a:xfrm>
            <a:prstGeom prst="rect">
              <a:avLst/>
            </a:prstGeom>
            <a:solidFill>
              <a:srgbClr val="D5DCE4"/>
            </a:solidFill>
            <a:ln>
              <a:noFill/>
            </a:ln>
            <a:extLst>
              <a:ext uri="{91240B29-F687-4F45-9708-019B960494DF}">
                <a14:hiddenLine xmlns:a14="http://schemas.microsoft.com/office/drawing/2010/main" w="12700">
                  <a:solidFill>
                    <a:srgbClr val="000000"/>
                  </a:solidFill>
                  <a:miter lim="800000"/>
                  <a:headEnd/>
                  <a:tailEnd/>
                </a14:hiddenLine>
              </a:ext>
            </a:extLst>
          </p:spPr>
          <p:txBody>
            <a:bodyPr vert="horz" wrap="square" lIns="68580" tIns="34290" rIns="68580" bIns="34290" numCol="1" anchor="ctr" anchorCtr="0" compatLnSpc="1">
              <a:prstTxWarp prst="textNoShape">
                <a:avLst/>
              </a:prstTxWarp>
            </a:bodyPr>
            <a:lstStyle/>
            <a:p>
              <a:pPr algn="ctr" defTabSz="685800" eaLnBrk="0" fontAlgn="base" hangingPunct="0">
                <a:spcBef>
                  <a:spcPct val="0"/>
                </a:spcBef>
                <a:spcAft>
                  <a:spcPct val="0"/>
                </a:spcAft>
              </a:pPr>
              <a:r>
                <a:rPr lang="en-US" altLang="en-US" sz="675">
                  <a:solidFill>
                    <a:srgbClr val="000000"/>
                  </a:solidFill>
                  <a:latin typeface="Calibri" panose="020F0502020204030204" pitchFamily="34" charset="0"/>
                  <a:ea typeface="Times New Roman" panose="02020603050405020304" pitchFamily="18" charset="0"/>
                  <a:cs typeface="Cordia New" charset="0"/>
                </a:rPr>
                <a:t>Working Committee on Financial Inclusion (WC-FINC)</a:t>
              </a:r>
              <a:endParaRPr lang="en-US" altLang="en-US" sz="1350">
                <a:latin typeface="Arial" panose="020B0604020202020204" pitchFamily="34" charset="0"/>
              </a:endParaRPr>
            </a:p>
          </p:txBody>
        </p:sp>
        <p:sp>
          <p:nvSpPr>
            <p:cNvPr id="27" name="Rectangle 208"/>
            <p:cNvSpPr>
              <a:spLocks noChangeArrowheads="1"/>
            </p:cNvSpPr>
            <p:nvPr/>
          </p:nvSpPr>
          <p:spPr bwMode="auto">
            <a:xfrm>
              <a:off x="7006994" y="2807012"/>
              <a:ext cx="988219" cy="445661"/>
            </a:xfrm>
            <a:prstGeom prst="rect">
              <a:avLst/>
            </a:prstGeom>
            <a:solidFill>
              <a:srgbClr val="D5DCE4"/>
            </a:solidFill>
            <a:ln>
              <a:noFill/>
            </a:ln>
            <a:extLst>
              <a:ext uri="{91240B29-F687-4F45-9708-019B960494DF}">
                <a14:hiddenLine xmlns:a14="http://schemas.microsoft.com/office/drawing/2010/main" w="12700">
                  <a:solidFill>
                    <a:srgbClr val="000000"/>
                  </a:solidFill>
                  <a:miter lim="800000"/>
                  <a:headEnd/>
                  <a:tailEnd/>
                </a14:hiddenLine>
              </a:ext>
            </a:extLst>
          </p:spPr>
          <p:txBody>
            <a:bodyPr vert="horz" wrap="square" lIns="68580" tIns="34290" rIns="68580" bIns="34290" numCol="1" anchor="ctr" anchorCtr="0" compatLnSpc="1">
              <a:prstTxWarp prst="textNoShape">
                <a:avLst/>
              </a:prstTxWarp>
            </a:bodyPr>
            <a:lstStyle/>
            <a:p>
              <a:pPr algn="ctr" defTabSz="685800" eaLnBrk="0" fontAlgn="base" hangingPunct="0">
                <a:spcBef>
                  <a:spcPct val="0"/>
                </a:spcBef>
                <a:spcAft>
                  <a:spcPct val="0"/>
                </a:spcAft>
              </a:pPr>
              <a:r>
                <a:rPr lang="en-US" altLang="en-US" sz="675" dirty="0">
                  <a:solidFill>
                    <a:srgbClr val="000000"/>
                  </a:solidFill>
                  <a:latin typeface="Calibri" panose="020F0502020204030204" pitchFamily="34" charset="0"/>
                  <a:ea typeface="Times New Roman" panose="02020603050405020304" pitchFamily="18" charset="0"/>
                  <a:cs typeface="Cordia New" charset="0"/>
                </a:rPr>
                <a:t>ASEAN Senior Level Committee (SLC) on Financial Integration</a:t>
              </a:r>
              <a:endParaRPr lang="en-US" altLang="en-US" sz="1350" dirty="0">
                <a:latin typeface="Arial" panose="020B0604020202020204" pitchFamily="34" charset="0"/>
              </a:endParaRPr>
            </a:p>
          </p:txBody>
        </p:sp>
        <p:sp>
          <p:nvSpPr>
            <p:cNvPr id="28" name="Rectangle 209"/>
            <p:cNvSpPr>
              <a:spLocks noChangeArrowheads="1"/>
            </p:cNvSpPr>
            <p:nvPr/>
          </p:nvSpPr>
          <p:spPr bwMode="auto">
            <a:xfrm>
              <a:off x="7065471" y="3808620"/>
              <a:ext cx="873919" cy="457200"/>
            </a:xfrm>
            <a:prstGeom prst="rect">
              <a:avLst/>
            </a:prstGeom>
            <a:solidFill>
              <a:srgbClr val="D5DCE4"/>
            </a:solidFill>
            <a:ln>
              <a:noFill/>
            </a:ln>
            <a:extLst>
              <a:ext uri="{91240B29-F687-4F45-9708-019B960494DF}">
                <a14:hiddenLine xmlns:a14="http://schemas.microsoft.com/office/drawing/2010/main" w="12700">
                  <a:solidFill>
                    <a:srgbClr val="000000"/>
                  </a:solidFill>
                  <a:miter lim="800000"/>
                  <a:headEnd/>
                  <a:tailEnd/>
                </a14:hiddenLine>
              </a:ext>
            </a:extLst>
          </p:spPr>
          <p:txBody>
            <a:bodyPr vert="horz" wrap="square" lIns="68580" tIns="34290" rIns="68580" bIns="34290" numCol="1" anchor="ctr" anchorCtr="0" compatLnSpc="1">
              <a:prstTxWarp prst="textNoShape">
                <a:avLst/>
              </a:prstTxWarp>
            </a:bodyPr>
            <a:lstStyle/>
            <a:p>
              <a:pPr algn="ctr" defTabSz="685800" eaLnBrk="0" fontAlgn="base" hangingPunct="0">
                <a:spcBef>
                  <a:spcPct val="0"/>
                </a:spcBef>
                <a:spcAft>
                  <a:spcPct val="0"/>
                </a:spcAft>
              </a:pPr>
              <a:r>
                <a:rPr lang="en-US" altLang="en-US" sz="600" dirty="0">
                  <a:solidFill>
                    <a:srgbClr val="000000"/>
                  </a:solidFill>
                  <a:latin typeface="Calibri" panose="020F0502020204030204" pitchFamily="34" charset="0"/>
                  <a:ea typeface="Times New Roman" panose="02020603050405020304" pitchFamily="18" charset="0"/>
                  <a:cs typeface="Cordia New" charset="0"/>
                </a:rPr>
                <a:t>Working Committee on ASEAN Banking Integration Framework (WC-ABIF)</a:t>
              </a:r>
              <a:endParaRPr lang="en-US" altLang="en-US" sz="1350" dirty="0">
                <a:latin typeface="Arial" panose="020B0604020202020204" pitchFamily="34" charset="0"/>
              </a:endParaRPr>
            </a:p>
          </p:txBody>
        </p:sp>
        <p:sp>
          <p:nvSpPr>
            <p:cNvPr id="29" name="Rectangle 210"/>
            <p:cNvSpPr>
              <a:spLocks noChangeArrowheads="1"/>
            </p:cNvSpPr>
            <p:nvPr/>
          </p:nvSpPr>
          <p:spPr bwMode="auto">
            <a:xfrm>
              <a:off x="7086766" y="4306787"/>
              <a:ext cx="843080" cy="457200"/>
            </a:xfrm>
            <a:prstGeom prst="rect">
              <a:avLst/>
            </a:prstGeom>
            <a:solidFill>
              <a:srgbClr val="D5DCE4"/>
            </a:solidFill>
            <a:ln>
              <a:noFill/>
            </a:ln>
            <a:extLst>
              <a:ext uri="{91240B29-F687-4F45-9708-019B960494DF}">
                <a14:hiddenLine xmlns:a14="http://schemas.microsoft.com/office/drawing/2010/main" w="12700">
                  <a:solidFill>
                    <a:srgbClr val="000000"/>
                  </a:solidFill>
                  <a:miter lim="800000"/>
                  <a:headEnd/>
                  <a:tailEnd/>
                </a14:hiddenLine>
              </a:ext>
            </a:extLst>
          </p:spPr>
          <p:txBody>
            <a:bodyPr vert="horz" wrap="square" lIns="68580" tIns="34290" rIns="68580" bIns="34290" numCol="1" anchor="ctr" anchorCtr="0" compatLnSpc="1">
              <a:prstTxWarp prst="textNoShape">
                <a:avLst/>
              </a:prstTxWarp>
            </a:bodyPr>
            <a:lstStyle/>
            <a:p>
              <a:pPr algn="ctr" defTabSz="685800" eaLnBrk="0" fontAlgn="base" hangingPunct="0">
                <a:spcBef>
                  <a:spcPct val="0"/>
                </a:spcBef>
                <a:spcAft>
                  <a:spcPct val="0"/>
                </a:spcAft>
              </a:pPr>
              <a:r>
                <a:rPr lang="en-US" altLang="en-US" sz="600" dirty="0">
                  <a:solidFill>
                    <a:srgbClr val="000000"/>
                  </a:solidFill>
                  <a:latin typeface="Calibri" panose="020F0502020204030204" pitchFamily="34" charset="0"/>
                  <a:ea typeface="Times New Roman" panose="02020603050405020304" pitchFamily="18" charset="0"/>
                  <a:cs typeface="Cordia New" charset="0"/>
                </a:rPr>
                <a:t>Working Committee on Payment and Settlements System </a:t>
              </a:r>
              <a:endParaRPr lang="en-US" altLang="en-US" sz="600" dirty="0" smtClean="0">
                <a:solidFill>
                  <a:srgbClr val="000000"/>
                </a:solidFill>
                <a:latin typeface="Calibri" panose="020F0502020204030204" pitchFamily="34" charset="0"/>
                <a:ea typeface="Times New Roman" panose="02020603050405020304" pitchFamily="18" charset="0"/>
                <a:cs typeface="Cordia New" charset="0"/>
              </a:endParaRPr>
            </a:p>
            <a:p>
              <a:pPr algn="ctr" defTabSz="685800" eaLnBrk="0" fontAlgn="base" hangingPunct="0">
                <a:spcBef>
                  <a:spcPct val="0"/>
                </a:spcBef>
                <a:spcAft>
                  <a:spcPct val="0"/>
                </a:spcAft>
              </a:pPr>
              <a:r>
                <a:rPr lang="en-US" altLang="en-US" sz="600" dirty="0" smtClean="0">
                  <a:solidFill>
                    <a:srgbClr val="000000"/>
                  </a:solidFill>
                  <a:latin typeface="Calibri" panose="020F0502020204030204" pitchFamily="34" charset="0"/>
                  <a:ea typeface="Times New Roman" panose="02020603050405020304" pitchFamily="18" charset="0"/>
                  <a:cs typeface="Cordia New" charset="0"/>
                </a:rPr>
                <a:t>(</a:t>
              </a:r>
              <a:r>
                <a:rPr lang="en-US" altLang="en-US" sz="600" dirty="0">
                  <a:solidFill>
                    <a:srgbClr val="000000"/>
                  </a:solidFill>
                  <a:latin typeface="Calibri" panose="020F0502020204030204" pitchFamily="34" charset="0"/>
                  <a:ea typeface="Times New Roman" panose="02020603050405020304" pitchFamily="18" charset="0"/>
                  <a:cs typeface="Cordia New" charset="0"/>
                </a:rPr>
                <a:t>WC-PSS)</a:t>
              </a:r>
              <a:endParaRPr lang="en-US" altLang="en-US" sz="1350" dirty="0">
                <a:latin typeface="Arial" panose="020B0604020202020204" pitchFamily="34" charset="0"/>
              </a:endParaRPr>
            </a:p>
          </p:txBody>
        </p:sp>
        <p:sp>
          <p:nvSpPr>
            <p:cNvPr id="30" name="Rectangle 211"/>
            <p:cNvSpPr>
              <a:spLocks noChangeArrowheads="1"/>
            </p:cNvSpPr>
            <p:nvPr/>
          </p:nvSpPr>
          <p:spPr bwMode="auto">
            <a:xfrm>
              <a:off x="7107794" y="4821768"/>
              <a:ext cx="825815" cy="464471"/>
            </a:xfrm>
            <a:prstGeom prst="rect">
              <a:avLst/>
            </a:prstGeom>
            <a:solidFill>
              <a:srgbClr val="D5DCE4"/>
            </a:solidFill>
            <a:ln>
              <a:noFill/>
            </a:ln>
            <a:extLst>
              <a:ext uri="{91240B29-F687-4F45-9708-019B960494DF}">
                <a14:hiddenLine xmlns:a14="http://schemas.microsoft.com/office/drawing/2010/main" w="12700">
                  <a:solidFill>
                    <a:srgbClr val="000000"/>
                  </a:solidFill>
                  <a:miter lim="800000"/>
                  <a:headEnd/>
                  <a:tailEnd/>
                </a14:hiddenLine>
              </a:ext>
            </a:extLst>
          </p:spPr>
          <p:txBody>
            <a:bodyPr vert="horz" wrap="square" lIns="68580" tIns="34290" rIns="68580" bIns="34290" numCol="1" anchor="ctr" anchorCtr="0" compatLnSpc="1">
              <a:prstTxWarp prst="textNoShape">
                <a:avLst/>
              </a:prstTxWarp>
            </a:bodyPr>
            <a:lstStyle/>
            <a:p>
              <a:pPr algn="ctr" defTabSz="685800" eaLnBrk="0" fontAlgn="base" hangingPunct="0">
                <a:spcBef>
                  <a:spcPct val="0"/>
                </a:spcBef>
                <a:spcAft>
                  <a:spcPct val="0"/>
                </a:spcAft>
              </a:pPr>
              <a:r>
                <a:rPr lang="en-US" altLang="en-US" sz="600" dirty="0">
                  <a:solidFill>
                    <a:srgbClr val="000000"/>
                  </a:solidFill>
                  <a:latin typeface="Calibri" panose="020F0502020204030204" pitchFamily="34" charset="0"/>
                  <a:ea typeface="Times New Roman" panose="02020603050405020304" pitchFamily="18" charset="0"/>
                  <a:cs typeface="Cordia New" charset="0"/>
                </a:rPr>
                <a:t>Steering Committee for Capacity Building Initiatives to Support the ASEAN Financial Integration (SCCB)</a:t>
              </a:r>
              <a:endParaRPr lang="en-US" altLang="en-US" sz="1350" dirty="0">
                <a:latin typeface="Arial" panose="020B0604020202020204" pitchFamily="34" charset="0"/>
              </a:endParaRPr>
            </a:p>
          </p:txBody>
        </p:sp>
        <p:cxnSp>
          <p:nvCxnSpPr>
            <p:cNvPr id="31" name="Elbow Connector 30"/>
            <p:cNvCxnSpPr>
              <a:stCxn id="33" idx="3"/>
            </p:cNvCxnSpPr>
            <p:nvPr/>
          </p:nvCxnSpPr>
          <p:spPr>
            <a:xfrm flipV="1">
              <a:off x="6464412" y="3444252"/>
              <a:ext cx="266498" cy="2025101"/>
            </a:xfrm>
            <a:prstGeom prst="bentConnector2">
              <a:avLst/>
            </a:prstGeom>
            <a:ln>
              <a:solidFill>
                <a:srgbClr val="FF0000"/>
              </a:solidFill>
            </a:ln>
          </p:spPr>
          <p:style>
            <a:lnRef idx="1">
              <a:schemeClr val="accent1"/>
            </a:lnRef>
            <a:fillRef idx="0">
              <a:schemeClr val="accent1"/>
            </a:fillRef>
            <a:effectRef idx="0">
              <a:schemeClr val="accent1"/>
            </a:effectRef>
            <a:fontRef idx="minor">
              <a:schemeClr val="tx1"/>
            </a:fontRef>
          </p:style>
        </p:cxnSp>
        <p:grpSp>
          <p:nvGrpSpPr>
            <p:cNvPr id="32" name="Group 31"/>
            <p:cNvGrpSpPr/>
            <p:nvPr/>
          </p:nvGrpSpPr>
          <p:grpSpPr>
            <a:xfrm>
              <a:off x="3402124" y="5289330"/>
              <a:ext cx="3062288" cy="360045"/>
              <a:chOff x="0" y="5747803"/>
              <a:chExt cx="4267201" cy="774404"/>
            </a:xfrm>
          </p:grpSpPr>
          <p:sp>
            <p:nvSpPr>
              <p:cNvPr id="33" name="Rectangle 32"/>
              <p:cNvSpPr/>
              <p:nvPr/>
            </p:nvSpPr>
            <p:spPr>
              <a:xfrm>
                <a:off x="0" y="5747803"/>
                <a:ext cx="4267201" cy="774404"/>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350"/>
              </a:p>
            </p:txBody>
          </p:sp>
          <p:cxnSp>
            <p:nvCxnSpPr>
              <p:cNvPr id="34" name="Straight Connector 33"/>
              <p:cNvCxnSpPr/>
              <p:nvPr/>
            </p:nvCxnSpPr>
            <p:spPr>
              <a:xfrm>
                <a:off x="76200" y="6213813"/>
                <a:ext cx="457199" cy="0"/>
              </a:xfrm>
              <a:prstGeom prst="line">
                <a:avLst/>
              </a:prstGeom>
            </p:spPr>
            <p:style>
              <a:lnRef idx="1">
                <a:schemeClr val="dk1"/>
              </a:lnRef>
              <a:fillRef idx="0">
                <a:schemeClr val="dk1"/>
              </a:fillRef>
              <a:effectRef idx="0">
                <a:schemeClr val="dk1"/>
              </a:effectRef>
              <a:fontRef idx="minor">
                <a:schemeClr val="tx1"/>
              </a:fontRef>
            </p:style>
          </p:cxnSp>
          <p:sp>
            <p:nvSpPr>
              <p:cNvPr id="35" name="TextBox 297"/>
              <p:cNvSpPr txBox="1"/>
              <p:nvPr/>
            </p:nvSpPr>
            <p:spPr>
              <a:xfrm>
                <a:off x="593708" y="6028438"/>
                <a:ext cx="1753859" cy="460403"/>
              </a:xfrm>
              <a:prstGeom prst="rect">
                <a:avLst/>
              </a:prstGeom>
              <a:noFill/>
            </p:spPr>
            <p:txBody>
              <a:bodyPr wrap="square" rtlCol="0">
                <a:noAutofit/>
              </a:bodyPr>
              <a:lstStyle/>
              <a:p>
                <a:r>
                  <a:rPr lang="en-US" sz="675" dirty="0">
                    <a:solidFill>
                      <a:srgbClr val="000000"/>
                    </a:solidFill>
                    <a:latin typeface="Calibri" panose="020F0502020204030204" pitchFamily="34" charset="0"/>
                    <a:ea typeface="Times New Roman" panose="02020603050405020304" pitchFamily="18" charset="0"/>
                    <a:cs typeface="Cordia New"/>
                  </a:rPr>
                  <a:t>Reports developments its area</a:t>
                </a:r>
                <a:endParaRPr lang="en-US" sz="900" dirty="0">
                  <a:latin typeface="Times New Roman" panose="02020603050405020304" pitchFamily="18" charset="0"/>
                  <a:ea typeface="Times New Roman" panose="02020603050405020304" pitchFamily="18" charset="0"/>
                </a:endParaRPr>
              </a:p>
            </p:txBody>
          </p:sp>
        </p:grpSp>
        <p:cxnSp>
          <p:nvCxnSpPr>
            <p:cNvPr id="36" name="Straight Connector 35"/>
            <p:cNvCxnSpPr/>
            <p:nvPr/>
          </p:nvCxnSpPr>
          <p:spPr>
            <a:xfrm>
              <a:off x="6494230" y="4532578"/>
              <a:ext cx="319088" cy="6191"/>
            </a:xfrm>
            <a:prstGeom prst="line">
              <a:avLst/>
            </a:prstGeom>
            <a:ln>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37" name="Straight Connector 36"/>
            <p:cNvCxnSpPr/>
            <p:nvPr/>
          </p:nvCxnSpPr>
          <p:spPr>
            <a:xfrm>
              <a:off x="6764961" y="5045902"/>
              <a:ext cx="319088" cy="6191"/>
            </a:xfrm>
            <a:prstGeom prst="line">
              <a:avLst/>
            </a:prstGeom>
            <a:ln>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38" name="Straight Connector 37"/>
            <p:cNvCxnSpPr/>
            <p:nvPr/>
          </p:nvCxnSpPr>
          <p:spPr>
            <a:xfrm>
              <a:off x="6470221" y="4043545"/>
              <a:ext cx="319088" cy="6191"/>
            </a:xfrm>
            <a:prstGeom prst="line">
              <a:avLst/>
            </a:prstGeom>
            <a:ln>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39" name="Elbow Connector 38"/>
            <p:cNvCxnSpPr/>
            <p:nvPr/>
          </p:nvCxnSpPr>
          <p:spPr>
            <a:xfrm rot="10800000">
              <a:off x="3377254" y="1977267"/>
              <a:ext cx="1154648" cy="158261"/>
            </a:xfrm>
            <a:prstGeom prst="bentConnector3">
              <a:avLst>
                <a:gd name="adj1" fmla="val -1477"/>
              </a:avLst>
            </a:prstGeom>
            <a:ln/>
          </p:spPr>
          <p:style>
            <a:lnRef idx="3">
              <a:schemeClr val="accent4"/>
            </a:lnRef>
            <a:fillRef idx="0">
              <a:schemeClr val="accent4"/>
            </a:fillRef>
            <a:effectRef idx="2">
              <a:schemeClr val="accent4"/>
            </a:effectRef>
            <a:fontRef idx="minor">
              <a:schemeClr val="tx1"/>
            </a:fontRef>
          </p:style>
        </p:cxnSp>
        <p:cxnSp>
          <p:nvCxnSpPr>
            <p:cNvPr id="40" name="Straight Arrow Connector 39"/>
            <p:cNvCxnSpPr/>
            <p:nvPr/>
          </p:nvCxnSpPr>
          <p:spPr>
            <a:xfrm flipH="1">
              <a:off x="3382149" y="5819646"/>
              <a:ext cx="421958" cy="0"/>
            </a:xfrm>
            <a:prstGeom prst="straightConnector1">
              <a:avLst/>
            </a:prstGeom>
            <a:ln>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41" name="TextBox 263"/>
            <p:cNvSpPr txBox="1">
              <a:spLocks noChangeArrowheads="1"/>
            </p:cNvSpPr>
            <p:nvPr/>
          </p:nvSpPr>
          <p:spPr bwMode="auto">
            <a:xfrm>
              <a:off x="3804107" y="5725134"/>
              <a:ext cx="1391841" cy="173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prstTxWarp prst="textNoShape">
                <a:avLst/>
              </a:prstTxWarp>
              <a:spAutoFit/>
            </a:bodyPr>
            <a:lstStyle/>
            <a:p>
              <a:pPr defTabSz="685800" eaLnBrk="0" fontAlgn="base" hangingPunct="0">
                <a:spcBef>
                  <a:spcPct val="0"/>
                </a:spcBef>
                <a:spcAft>
                  <a:spcPct val="0"/>
                </a:spcAft>
              </a:pPr>
              <a:r>
                <a:rPr lang="en-US" altLang="en-US" sz="675">
                  <a:solidFill>
                    <a:srgbClr val="000000"/>
                  </a:solidFill>
                  <a:latin typeface="Calibri" panose="020F0502020204030204" pitchFamily="34" charset="0"/>
                  <a:ea typeface="Times New Roman" panose="02020603050405020304" pitchFamily="18" charset="0"/>
                  <a:cs typeface="Cordia New" charset="0"/>
                </a:rPr>
                <a:t>Composes of the members from …. </a:t>
              </a:r>
              <a:endParaRPr lang="en-US" altLang="en-US" sz="1350">
                <a:latin typeface="Arial" panose="020B0604020202020204" pitchFamily="34" charset="0"/>
              </a:endParaRPr>
            </a:p>
          </p:txBody>
        </p:sp>
        <p:cxnSp>
          <p:nvCxnSpPr>
            <p:cNvPr id="42" name="Straight Connector 41"/>
            <p:cNvCxnSpPr/>
            <p:nvPr/>
          </p:nvCxnSpPr>
          <p:spPr>
            <a:xfrm flipH="1" flipV="1">
              <a:off x="7467793" y="1804843"/>
              <a:ext cx="4763" cy="366236"/>
            </a:xfrm>
            <a:prstGeom prst="line">
              <a:avLst/>
            </a:prstGeom>
            <a:ln>
              <a:solidFill>
                <a:srgbClr val="FF0000"/>
              </a:solidFill>
            </a:ln>
          </p:spPr>
          <p:style>
            <a:lnRef idx="2">
              <a:schemeClr val="accent2"/>
            </a:lnRef>
            <a:fillRef idx="0">
              <a:schemeClr val="accent2"/>
            </a:fillRef>
            <a:effectRef idx="1">
              <a:schemeClr val="accent2"/>
            </a:effectRef>
            <a:fontRef idx="minor">
              <a:schemeClr val="tx1"/>
            </a:fontRef>
          </p:style>
        </p:cxnSp>
        <p:cxnSp>
          <p:nvCxnSpPr>
            <p:cNvPr id="43" name="Straight Connector 42"/>
            <p:cNvCxnSpPr/>
            <p:nvPr/>
          </p:nvCxnSpPr>
          <p:spPr>
            <a:xfrm flipV="1">
              <a:off x="6746864" y="4046132"/>
              <a:ext cx="314801" cy="0"/>
            </a:xfrm>
            <a:prstGeom prst="line">
              <a:avLst/>
            </a:prstGeom>
            <a:ln>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44" name="Straight Connector 43"/>
            <p:cNvCxnSpPr/>
            <p:nvPr/>
          </p:nvCxnSpPr>
          <p:spPr>
            <a:xfrm>
              <a:off x="6765487" y="4537854"/>
              <a:ext cx="309563" cy="4286"/>
            </a:xfrm>
            <a:prstGeom prst="line">
              <a:avLst/>
            </a:prstGeom>
            <a:ln>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45" name="Straight Connector 44"/>
            <p:cNvCxnSpPr/>
            <p:nvPr/>
          </p:nvCxnSpPr>
          <p:spPr>
            <a:xfrm>
              <a:off x="6470221" y="5045901"/>
              <a:ext cx="309563" cy="0"/>
            </a:xfrm>
            <a:prstGeom prst="line">
              <a:avLst/>
            </a:prstGeom>
            <a:ln>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46" name="Straight Connector 45"/>
            <p:cNvCxnSpPr/>
            <p:nvPr/>
          </p:nvCxnSpPr>
          <p:spPr>
            <a:xfrm flipV="1">
              <a:off x="5832081" y="2505841"/>
              <a:ext cx="0" cy="287179"/>
            </a:xfrm>
            <a:prstGeom prst="line">
              <a:avLst/>
            </a:prstGeom>
          </p:spPr>
          <p:style>
            <a:lnRef idx="2">
              <a:schemeClr val="accent1"/>
            </a:lnRef>
            <a:fillRef idx="0">
              <a:schemeClr val="accent1"/>
            </a:fillRef>
            <a:effectRef idx="1">
              <a:schemeClr val="accent1"/>
            </a:effectRef>
            <a:fontRef idx="minor">
              <a:schemeClr val="tx1"/>
            </a:fontRef>
          </p:style>
        </p:cxnSp>
        <p:cxnSp>
          <p:nvCxnSpPr>
            <p:cNvPr id="47" name="Elbow Connector 46"/>
            <p:cNvCxnSpPr/>
            <p:nvPr/>
          </p:nvCxnSpPr>
          <p:spPr>
            <a:xfrm rot="16200000" flipH="1">
              <a:off x="2447756" y="3475133"/>
              <a:ext cx="2080736" cy="205740"/>
            </a:xfrm>
            <a:prstGeom prst="bentConnector2">
              <a:avLst/>
            </a:prstGeom>
          </p:spPr>
          <p:style>
            <a:lnRef idx="1">
              <a:schemeClr val="dk1"/>
            </a:lnRef>
            <a:fillRef idx="0">
              <a:schemeClr val="dk1"/>
            </a:fillRef>
            <a:effectRef idx="0">
              <a:schemeClr val="dk1"/>
            </a:effectRef>
            <a:fontRef idx="minor">
              <a:schemeClr val="tx1"/>
            </a:fontRef>
          </p:style>
        </p:cxnSp>
        <p:cxnSp>
          <p:nvCxnSpPr>
            <p:cNvPr id="48" name="Straight Connector 47"/>
            <p:cNvCxnSpPr/>
            <p:nvPr/>
          </p:nvCxnSpPr>
          <p:spPr>
            <a:xfrm>
              <a:off x="3377254" y="3979131"/>
              <a:ext cx="197168" cy="0"/>
            </a:xfrm>
            <a:prstGeom prst="line">
              <a:avLst/>
            </a:prstGeom>
          </p:spPr>
          <p:style>
            <a:lnRef idx="1">
              <a:schemeClr val="dk1"/>
            </a:lnRef>
            <a:fillRef idx="0">
              <a:schemeClr val="dk1"/>
            </a:fillRef>
            <a:effectRef idx="0">
              <a:schemeClr val="dk1"/>
            </a:effectRef>
            <a:fontRef idx="minor">
              <a:schemeClr val="tx1"/>
            </a:fontRef>
          </p:style>
        </p:cxnSp>
        <p:cxnSp>
          <p:nvCxnSpPr>
            <p:cNvPr id="49" name="Elbow Connector 48"/>
            <p:cNvCxnSpPr/>
            <p:nvPr/>
          </p:nvCxnSpPr>
          <p:spPr>
            <a:xfrm rot="16200000" flipH="1">
              <a:off x="623685" y="3851157"/>
              <a:ext cx="2799874" cy="178594"/>
            </a:xfrm>
            <a:prstGeom prst="bentConnector2">
              <a:avLst/>
            </a:prstGeom>
            <a:ln>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50" name="Elbow Connector 49"/>
            <p:cNvCxnSpPr/>
            <p:nvPr/>
          </p:nvCxnSpPr>
          <p:spPr>
            <a:xfrm flipV="1">
              <a:off x="2138431" y="1977267"/>
              <a:ext cx="1229771" cy="157943"/>
            </a:xfrm>
            <a:prstGeom prst="bentConnector3">
              <a:avLst>
                <a:gd name="adj1" fmla="val -246"/>
              </a:avLst>
            </a:prstGeom>
            <a:ln>
              <a:solidFill>
                <a:srgbClr val="7030A0"/>
              </a:solidFill>
            </a:ln>
          </p:spPr>
          <p:style>
            <a:lnRef idx="3">
              <a:schemeClr val="accent3"/>
            </a:lnRef>
            <a:fillRef idx="0">
              <a:schemeClr val="accent3"/>
            </a:fillRef>
            <a:effectRef idx="2">
              <a:schemeClr val="accent3"/>
            </a:effectRef>
            <a:fontRef idx="minor">
              <a:schemeClr val="tx1"/>
            </a:fontRef>
          </p:style>
        </p:cxnSp>
        <p:cxnSp>
          <p:nvCxnSpPr>
            <p:cNvPr id="51" name="Straight Connector 50"/>
            <p:cNvCxnSpPr/>
            <p:nvPr/>
          </p:nvCxnSpPr>
          <p:spPr>
            <a:xfrm flipH="1">
              <a:off x="1931939" y="3892892"/>
              <a:ext cx="181928" cy="0"/>
            </a:xfrm>
            <a:prstGeom prst="line">
              <a:avLst/>
            </a:prstGeom>
            <a:ln>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flipH="1" flipV="1">
              <a:off x="1933844" y="4345045"/>
              <a:ext cx="196215" cy="8573"/>
            </a:xfrm>
            <a:prstGeom prst="line">
              <a:avLst/>
            </a:prstGeom>
            <a:ln>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a:stCxn id="13" idx="1"/>
            </p:cNvCxnSpPr>
            <p:nvPr/>
          </p:nvCxnSpPr>
          <p:spPr>
            <a:xfrm flipH="1" flipV="1">
              <a:off x="6331633" y="2312750"/>
              <a:ext cx="569315" cy="12945"/>
            </a:xfrm>
            <a:prstGeom prst="straightConnector1">
              <a:avLst/>
            </a:prstGeom>
            <a:ln w="9525" cap="flat" cmpd="sng" algn="ctr">
              <a:solidFill>
                <a:srgbClr val="00B05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54" name="Elbow Connector 53"/>
            <p:cNvCxnSpPr/>
            <p:nvPr/>
          </p:nvCxnSpPr>
          <p:spPr>
            <a:xfrm rot="16200000" flipH="1">
              <a:off x="4407642" y="1569473"/>
              <a:ext cx="142875" cy="2059305"/>
            </a:xfrm>
            <a:prstGeom prst="bentConnector2">
              <a:avLst/>
            </a:prstGeom>
            <a:ln>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p:nvPr/>
          </p:nvCxnSpPr>
          <p:spPr>
            <a:xfrm flipV="1">
              <a:off x="5505357" y="2505841"/>
              <a:ext cx="0" cy="161925"/>
            </a:xfrm>
            <a:prstGeom prst="straightConnector1">
              <a:avLst/>
            </a:prstGeom>
            <a:ln>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56" name="Rectangle 69"/>
            <p:cNvSpPr>
              <a:spLocks noChangeArrowheads="1"/>
            </p:cNvSpPr>
            <p:nvPr/>
          </p:nvSpPr>
          <p:spPr bwMode="auto">
            <a:xfrm>
              <a:off x="783261" y="2110802"/>
              <a:ext cx="842963" cy="428625"/>
            </a:xfrm>
            <a:prstGeom prst="rect">
              <a:avLst/>
            </a:prstGeom>
            <a:solidFill>
              <a:srgbClr val="D5DCE4"/>
            </a:solidFill>
            <a:ln>
              <a:noFill/>
            </a:ln>
            <a:extLst>
              <a:ext uri="{91240B29-F687-4F45-9708-019B960494DF}">
                <a14:hiddenLine xmlns:a14="http://schemas.microsoft.com/office/drawing/2010/main" w="12700">
                  <a:solidFill>
                    <a:srgbClr val="000000"/>
                  </a:solidFill>
                  <a:miter lim="800000"/>
                  <a:headEnd/>
                  <a:tailEnd/>
                </a14:hiddenLine>
              </a:ext>
            </a:extLst>
          </p:spPr>
          <p:txBody>
            <a:bodyPr vert="horz" wrap="square" lIns="68580" tIns="34290" rIns="68580" bIns="34290" numCol="1" anchor="ctr" anchorCtr="0" compatLnSpc="1">
              <a:prstTxWarp prst="textNoShape">
                <a:avLst/>
              </a:prstTxWarp>
            </a:bodyPr>
            <a:lstStyle/>
            <a:p>
              <a:pPr algn="ctr" defTabSz="685800" eaLnBrk="0" fontAlgn="base" hangingPunct="0">
                <a:spcBef>
                  <a:spcPct val="0"/>
                </a:spcBef>
                <a:spcAft>
                  <a:spcPct val="0"/>
                </a:spcAft>
              </a:pPr>
              <a:r>
                <a:rPr lang="en-US" altLang="en-US" sz="750">
                  <a:solidFill>
                    <a:srgbClr val="000000"/>
                  </a:solidFill>
                  <a:latin typeface="Calibri" panose="020F0502020204030204" pitchFamily="34" charset="0"/>
                  <a:ea typeface="Times New Roman" panose="02020603050405020304" pitchFamily="18" charset="0"/>
                  <a:cs typeface="Cordia New" charset="0"/>
                </a:rPr>
                <a:t>ASEAN Customs Directors-General Meeting</a:t>
              </a:r>
              <a:endParaRPr lang="en-US" altLang="en-US" sz="1350">
                <a:latin typeface="Arial" panose="020B0604020202020204" pitchFamily="34" charset="0"/>
              </a:endParaRPr>
            </a:p>
          </p:txBody>
        </p:sp>
        <p:cxnSp>
          <p:nvCxnSpPr>
            <p:cNvPr id="57" name="Elbow Connector 56"/>
            <p:cNvCxnSpPr/>
            <p:nvPr/>
          </p:nvCxnSpPr>
          <p:spPr>
            <a:xfrm flipV="1">
              <a:off x="1184491" y="1576164"/>
              <a:ext cx="1585913" cy="535781"/>
            </a:xfrm>
            <a:prstGeom prst="bentConnector3">
              <a:avLst>
                <a:gd name="adj1" fmla="val -450"/>
              </a:avLst>
            </a:prstGeom>
          </p:spPr>
          <p:style>
            <a:lnRef idx="3">
              <a:schemeClr val="accent6"/>
            </a:lnRef>
            <a:fillRef idx="0">
              <a:schemeClr val="accent6"/>
            </a:fillRef>
            <a:effectRef idx="2">
              <a:schemeClr val="accent6"/>
            </a:effectRef>
            <a:fontRef idx="minor">
              <a:schemeClr val="tx1"/>
            </a:fontRef>
          </p:style>
        </p:cxnSp>
        <p:cxnSp>
          <p:nvCxnSpPr>
            <p:cNvPr id="58" name="Straight Arrow Connector 57"/>
            <p:cNvCxnSpPr>
              <a:stCxn id="12" idx="1"/>
              <a:endCxn id="9" idx="3"/>
            </p:cNvCxnSpPr>
            <p:nvPr/>
          </p:nvCxnSpPr>
          <p:spPr>
            <a:xfrm flipH="1">
              <a:off x="6375006" y="1617918"/>
              <a:ext cx="470918" cy="17893"/>
            </a:xfrm>
            <a:prstGeom prst="straightConnector1">
              <a:avLst/>
            </a:prstGeom>
            <a:ln w="9525" cap="flat" cmpd="sng" algn="ctr">
              <a:solidFill>
                <a:srgbClr val="00B05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59" name="Rectangle 8"/>
            <p:cNvSpPr>
              <a:spLocks noChangeArrowheads="1"/>
            </p:cNvSpPr>
            <p:nvPr/>
          </p:nvSpPr>
          <p:spPr bwMode="auto">
            <a:xfrm>
              <a:off x="2120101" y="3696355"/>
              <a:ext cx="1100138" cy="385763"/>
            </a:xfrm>
            <a:prstGeom prst="rect">
              <a:avLst/>
            </a:prstGeom>
            <a:solidFill>
              <a:srgbClr val="D5DCE4"/>
            </a:solidFill>
            <a:ln>
              <a:noFill/>
            </a:ln>
            <a:extLst>
              <a:ext uri="{91240B29-F687-4F45-9708-019B960494DF}">
                <a14:hiddenLine xmlns:a14="http://schemas.microsoft.com/office/drawing/2010/main" w="12700">
                  <a:solidFill>
                    <a:srgbClr val="000000"/>
                  </a:solidFill>
                  <a:miter lim="800000"/>
                  <a:headEnd/>
                  <a:tailEnd/>
                </a14:hiddenLine>
              </a:ext>
            </a:extLst>
          </p:spPr>
          <p:txBody>
            <a:bodyPr vert="horz" wrap="square" lIns="68580" tIns="34290" rIns="68580" bIns="34290" numCol="1" anchor="ctr" anchorCtr="0" compatLnSpc="1">
              <a:prstTxWarp prst="textNoShape">
                <a:avLst/>
              </a:prstTxWarp>
            </a:bodyPr>
            <a:lstStyle/>
            <a:p>
              <a:pPr algn="ctr" defTabSz="685800" eaLnBrk="0" fontAlgn="base" hangingPunct="0">
                <a:spcBef>
                  <a:spcPct val="0"/>
                </a:spcBef>
                <a:spcAft>
                  <a:spcPct val="0"/>
                </a:spcAft>
              </a:pPr>
              <a:r>
                <a:rPr lang="en-US" altLang="en-US" sz="675">
                  <a:solidFill>
                    <a:srgbClr val="000000"/>
                  </a:solidFill>
                  <a:latin typeface="Calibri" panose="020F0502020204030204" pitchFamily="34" charset="0"/>
                  <a:ea typeface="Times New Roman" panose="02020603050405020304" pitchFamily="18" charset="0"/>
                  <a:cs typeface="Cordia New" charset="0"/>
                </a:rPr>
                <a:t>ASEAN Disaster Risk Financing and Insurance (ADRFI)</a:t>
              </a:r>
              <a:endParaRPr lang="en-US" altLang="en-US" sz="1350">
                <a:latin typeface="Arial" panose="020B0604020202020204" pitchFamily="34" charset="0"/>
              </a:endParaRPr>
            </a:p>
          </p:txBody>
        </p:sp>
        <p:cxnSp>
          <p:nvCxnSpPr>
            <p:cNvPr id="60" name="Straight Connector 59"/>
            <p:cNvCxnSpPr/>
            <p:nvPr/>
          </p:nvCxnSpPr>
          <p:spPr>
            <a:xfrm flipH="1">
              <a:off x="1947982" y="4803399"/>
              <a:ext cx="181928" cy="0"/>
            </a:xfrm>
            <a:prstGeom prst="line">
              <a:avLst/>
            </a:prstGeom>
            <a:ln>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61" name="Elbow Connector 60"/>
            <p:cNvCxnSpPr/>
            <p:nvPr/>
          </p:nvCxnSpPr>
          <p:spPr>
            <a:xfrm flipV="1">
              <a:off x="4417737" y="3260249"/>
              <a:ext cx="864394" cy="1357313"/>
            </a:xfrm>
            <a:prstGeom prst="bentConnector3">
              <a:avLst>
                <a:gd name="adj1" fmla="val 100000"/>
              </a:avLst>
            </a:prstGeom>
          </p:spPr>
          <p:style>
            <a:lnRef idx="1">
              <a:schemeClr val="dk1"/>
            </a:lnRef>
            <a:fillRef idx="0">
              <a:schemeClr val="dk1"/>
            </a:fillRef>
            <a:effectRef idx="0">
              <a:schemeClr val="dk1"/>
            </a:effectRef>
            <a:fontRef idx="minor">
              <a:schemeClr val="tx1"/>
            </a:fontRef>
          </p:style>
        </p:cxnSp>
        <p:cxnSp>
          <p:nvCxnSpPr>
            <p:cNvPr id="62" name="Straight Connector 61"/>
            <p:cNvCxnSpPr/>
            <p:nvPr/>
          </p:nvCxnSpPr>
          <p:spPr>
            <a:xfrm>
              <a:off x="4420339" y="4013421"/>
              <a:ext cx="857250" cy="0"/>
            </a:xfrm>
            <a:prstGeom prst="line">
              <a:avLst/>
            </a:prstGeom>
          </p:spPr>
          <p:style>
            <a:lnRef idx="1">
              <a:schemeClr val="dk1"/>
            </a:lnRef>
            <a:fillRef idx="0">
              <a:schemeClr val="dk1"/>
            </a:fillRef>
            <a:effectRef idx="0">
              <a:schemeClr val="dk1"/>
            </a:effectRef>
            <a:fontRef idx="minor">
              <a:schemeClr val="tx1"/>
            </a:fontRef>
          </p:style>
        </p:cxnSp>
        <p:cxnSp>
          <p:nvCxnSpPr>
            <p:cNvPr id="63" name="Straight Arrow Connector 62"/>
            <p:cNvCxnSpPr/>
            <p:nvPr/>
          </p:nvCxnSpPr>
          <p:spPr>
            <a:xfrm>
              <a:off x="3853354" y="1588927"/>
              <a:ext cx="1464469" cy="0"/>
            </a:xfrm>
            <a:prstGeom prst="straightConnector1">
              <a:avLst/>
            </a:prstGeom>
            <a:ln>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65" name="Elbow Connector 64"/>
            <p:cNvCxnSpPr/>
            <p:nvPr/>
          </p:nvCxnSpPr>
          <p:spPr>
            <a:xfrm>
              <a:off x="5832081" y="3262614"/>
              <a:ext cx="883444" cy="185738"/>
            </a:xfrm>
            <a:prstGeom prst="bentConnector3">
              <a:avLst>
                <a:gd name="adj1" fmla="val 674"/>
              </a:avLst>
            </a:prstGeom>
            <a:ln>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76" name="Elbow Connector 75"/>
            <p:cNvCxnSpPr>
              <a:endCxn id="27" idx="2"/>
            </p:cNvCxnSpPr>
            <p:nvPr/>
          </p:nvCxnSpPr>
          <p:spPr>
            <a:xfrm flipV="1">
              <a:off x="6730910" y="3252673"/>
              <a:ext cx="770194" cy="191579"/>
            </a:xfrm>
            <a:prstGeom prst="bentConnector2">
              <a:avLst/>
            </a:prstGeom>
            <a:ln>
              <a:solidFill>
                <a:srgbClr val="FF0000"/>
              </a:solidFill>
            </a:ln>
          </p:spPr>
          <p:style>
            <a:lnRef idx="1">
              <a:schemeClr val="accent2"/>
            </a:lnRef>
            <a:fillRef idx="0">
              <a:schemeClr val="accent2"/>
            </a:fillRef>
            <a:effectRef idx="0">
              <a:schemeClr val="accent2"/>
            </a:effectRef>
            <a:fontRef idx="minor">
              <a:schemeClr val="tx1"/>
            </a:fontRef>
          </p:style>
        </p:cxnSp>
      </p:grpSp>
      <p:sp>
        <p:nvSpPr>
          <p:cNvPr id="66" name="Rectangle 32"/>
          <p:cNvSpPr>
            <a:spLocks noChangeArrowheads="1"/>
          </p:cNvSpPr>
          <p:nvPr/>
        </p:nvSpPr>
        <p:spPr bwMode="auto">
          <a:xfrm>
            <a:off x="1257301" y="848540"/>
            <a:ext cx="6629399" cy="369332"/>
          </a:xfrm>
          <a:prstGeom prst="rect">
            <a:avLst/>
          </a:prstGeom>
          <a:noFill/>
          <a:ln w="9525">
            <a:noFill/>
            <a:miter lim="800000"/>
            <a:headEnd/>
            <a:tailEnd/>
          </a:ln>
        </p:spPr>
        <p:txBody>
          <a:bodyPr wrap="square" anchor="ctr">
            <a:spAutoFit/>
          </a:bodyPr>
          <a:lstStyle/>
          <a:p>
            <a:pPr algn="ctr"/>
            <a:r>
              <a:rPr lang="en-US" b="1" dirty="0">
                <a:effectLst>
                  <a:outerShdw blurRad="38100" dist="38100" dir="2700000" algn="tl">
                    <a:srgbClr val="000000">
                      <a:alpha val="43137"/>
                    </a:srgbClr>
                  </a:outerShdw>
                </a:effectLst>
              </a:rPr>
              <a:t>STRUCTURE OF ASEAN FINANCE COOPERATION*</a:t>
            </a:r>
          </a:p>
        </p:txBody>
      </p:sp>
    </p:spTree>
    <p:extLst>
      <p:ext uri="{BB962C8B-B14F-4D97-AF65-F5344CB8AC3E}">
        <p14:creationId xmlns:p14="http://schemas.microsoft.com/office/powerpoint/2010/main" val="15435280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smtClean="0"/>
              <a:t>Requested Actions:</a:t>
            </a:r>
            <a:endParaRPr lang="en-US" sz="3600" b="1" dirty="0"/>
          </a:p>
        </p:txBody>
      </p:sp>
      <p:sp>
        <p:nvSpPr>
          <p:cNvPr id="3" name="Content Placeholder 2"/>
          <p:cNvSpPr>
            <a:spLocks noGrp="1"/>
          </p:cNvSpPr>
          <p:nvPr>
            <p:ph idx="1"/>
          </p:nvPr>
        </p:nvSpPr>
        <p:spPr>
          <a:xfrm>
            <a:off x="714374" y="1905000"/>
            <a:ext cx="7439025" cy="4281471"/>
          </a:xfrm>
        </p:spPr>
        <p:txBody>
          <a:bodyPr/>
          <a:lstStyle/>
          <a:p>
            <a:pPr algn="just"/>
            <a:r>
              <a:rPr lang="en-US" sz="2200" dirty="0" smtClean="0"/>
              <a:t>The Meeting may wish to exchange view on the revised draft structure of ASEAN Finance cooperation in accordance with the ACMF’s and AIRM’s decisions. </a:t>
            </a:r>
          </a:p>
          <a:p>
            <a:pPr algn="just"/>
            <a:r>
              <a:rPr lang="en-US" sz="2200" dirty="0" smtClean="0"/>
              <a:t>The Meeting may also wish to finalize the draft structure of ASEAN Finance Cooperation to be presented to the AFCDM, and subsequently to the </a:t>
            </a:r>
            <a:r>
              <a:rPr lang="en-US" sz="2200" smtClean="0"/>
              <a:t>4</a:t>
            </a:r>
            <a:r>
              <a:rPr lang="en-US" sz="2200" baseline="30000" smtClean="0"/>
              <a:t>th</a:t>
            </a:r>
            <a:r>
              <a:rPr lang="en-US" sz="2200" smtClean="0"/>
              <a:t>  AFMGM on 6 April 2018. </a:t>
            </a:r>
            <a:endParaRPr lang="en-US" sz="2200" dirty="0"/>
          </a:p>
        </p:txBody>
      </p:sp>
    </p:spTree>
    <p:extLst>
      <p:ext uri="{BB962C8B-B14F-4D97-AF65-F5344CB8AC3E}">
        <p14:creationId xmlns:p14="http://schemas.microsoft.com/office/powerpoint/2010/main" val="367092334"/>
      </p:ext>
    </p:extLst>
  </p:cSld>
  <p:clrMapOvr>
    <a:masterClrMapping/>
  </p:clrMapOvr>
  <p:timing>
    <p:tnLst>
      <p:par>
        <p:cTn id="1" dur="indefinite" restart="never" nodeType="tmRoot"/>
      </p:par>
    </p:tnLst>
  </p:timing>
</p:sld>
</file>

<file path=ppt/theme/theme1.xml><?xml version="1.0" encoding="utf-8"?>
<a:theme xmlns:a="http://schemas.openxmlformats.org/drawingml/2006/main" name="ASEAN Presentation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AFDM-WG Feb 2014 - ASEC presentation</Template>
  <TotalTime>3534</TotalTime>
  <Words>1202</Words>
  <Application>Microsoft Office PowerPoint</Application>
  <PresentationFormat>On-screen Show (4:3)</PresentationFormat>
  <Paragraphs>97</Paragraphs>
  <Slides>9</Slides>
  <Notes>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9</vt:i4>
      </vt:variant>
    </vt:vector>
  </HeadingPairs>
  <TitlesOfParts>
    <vt:vector size="18" baseType="lpstr">
      <vt:lpstr>宋体</vt:lpstr>
      <vt:lpstr>Arial</vt:lpstr>
      <vt:lpstr>Calibri</vt:lpstr>
      <vt:lpstr>Cordia New</vt:lpstr>
      <vt:lpstr>Garamond</vt:lpstr>
      <vt:lpstr>Times New Roman</vt:lpstr>
      <vt:lpstr>Verdana</vt:lpstr>
      <vt:lpstr>Wingdings</vt:lpstr>
      <vt:lpstr>ASEAN Presentation Template</vt:lpstr>
      <vt:lpstr>Agenda 8.3 Annex 1 of the ASEAN Charter</vt:lpstr>
      <vt:lpstr>Outcomes of 3rd AFMGM  7 April 2017, Cebu, the Philippines</vt:lpstr>
      <vt:lpstr>Final Request to Update Annex 1 of ASEAN Charter for 2017</vt:lpstr>
      <vt:lpstr>PowerPoint Presentation</vt:lpstr>
      <vt:lpstr>Next Steps:</vt:lpstr>
      <vt:lpstr>Updates on the Draft Structure of  ASEAN Finance Cooperation (1/2)</vt:lpstr>
      <vt:lpstr>Updates on the Draft Structure of  ASEAN Finance Cooperation (2/2)</vt:lpstr>
      <vt:lpstr>PowerPoint Presentation</vt:lpstr>
      <vt:lpstr>Requested Actions:</vt:lpstr>
    </vt:vector>
  </TitlesOfParts>
  <Company>The ASEAN SECRETARIAT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Agenda 6.3  ASEAN Cooperation in Customs</dc:title>
  <dc:creator>Debie Ameta Meliala</dc:creator>
  <cp:lastModifiedBy>Debie Ameta Meliala</cp:lastModifiedBy>
  <cp:revision>229</cp:revision>
  <dcterms:created xsi:type="dcterms:W3CDTF">2015-01-23T02:57:15Z</dcterms:created>
  <dcterms:modified xsi:type="dcterms:W3CDTF">2018-02-04T22:20:48Z</dcterms:modified>
</cp:coreProperties>
</file>